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1"/>
  </p:notesMasterIdLst>
  <p:sldIdLst>
    <p:sldId id="470" r:id="rId2"/>
    <p:sldId id="471" r:id="rId3"/>
    <p:sldId id="472" r:id="rId4"/>
    <p:sldId id="473" r:id="rId5"/>
    <p:sldId id="474" r:id="rId6"/>
    <p:sldId id="475" r:id="rId7"/>
    <p:sldId id="476" r:id="rId8"/>
    <p:sldId id="477" r:id="rId9"/>
    <p:sldId id="478" r:id="rId10"/>
    <p:sldId id="479" r:id="rId11"/>
    <p:sldId id="480" r:id="rId12"/>
    <p:sldId id="419" r:id="rId13"/>
    <p:sldId id="420" r:id="rId14"/>
    <p:sldId id="489" r:id="rId15"/>
    <p:sldId id="490" r:id="rId16"/>
    <p:sldId id="481" r:id="rId17"/>
    <p:sldId id="491" r:id="rId18"/>
    <p:sldId id="482" r:id="rId19"/>
    <p:sldId id="483" r:id="rId20"/>
    <p:sldId id="484" r:id="rId21"/>
    <p:sldId id="485" r:id="rId22"/>
    <p:sldId id="486" r:id="rId23"/>
    <p:sldId id="487" r:id="rId24"/>
    <p:sldId id="492" r:id="rId25"/>
    <p:sldId id="421" r:id="rId26"/>
    <p:sldId id="422" r:id="rId27"/>
    <p:sldId id="423" r:id="rId28"/>
    <p:sldId id="425" r:id="rId29"/>
    <p:sldId id="359" r:id="rId30"/>
  </p:sldIdLst>
  <p:sldSz cx="9144000" cy="6858000" type="screen4x3"/>
  <p:notesSz cx="6797675" cy="985678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113A9D2-9D6B-4929-AA2D-F23B5EE8CBE7}" styleName="Stile con tema 2 - Color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Stile medio 3 - Color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67" autoAdjust="0"/>
    <p:restoredTop sz="94660"/>
  </p:normalViewPr>
  <p:slideViewPr>
    <p:cSldViewPr>
      <p:cViewPr varScale="1">
        <p:scale>
          <a:sx n="69" d="100"/>
          <a:sy n="69" d="100"/>
        </p:scale>
        <p:origin x="-135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3" y="3"/>
            <a:ext cx="2945659" cy="492839"/>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6" y="3"/>
            <a:ext cx="2945659" cy="492839"/>
          </a:xfrm>
          <a:prstGeom prst="rect">
            <a:avLst/>
          </a:prstGeom>
        </p:spPr>
        <p:txBody>
          <a:bodyPr vert="horz" lIns="91440" tIns="45720" rIns="91440" bIns="45720" rtlCol="0"/>
          <a:lstStyle>
            <a:lvl1pPr algn="r">
              <a:defRPr sz="1200"/>
            </a:lvl1pPr>
          </a:lstStyle>
          <a:p>
            <a:fld id="{231691DE-6F5F-425C-9C09-1F2C695D81BA}" type="datetimeFigureOut">
              <a:rPr lang="it-IT" smtClean="0"/>
              <a:t>07/05/2019</a:t>
            </a:fld>
            <a:endParaRPr lang="it-IT"/>
          </a:p>
        </p:txBody>
      </p:sp>
      <p:sp>
        <p:nvSpPr>
          <p:cNvPr id="4" name="Segnaposto immagine diapositiva 3"/>
          <p:cNvSpPr>
            <a:spLocks noGrp="1" noRot="1" noChangeAspect="1"/>
          </p:cNvSpPr>
          <p:nvPr>
            <p:ph type="sldImg" idx="2"/>
          </p:nvPr>
        </p:nvSpPr>
        <p:spPr>
          <a:xfrm>
            <a:off x="935038" y="739775"/>
            <a:ext cx="4929187" cy="36957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681974"/>
            <a:ext cx="5438140" cy="443555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3" y="9362241"/>
            <a:ext cx="2945659" cy="492839"/>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6" y="9362241"/>
            <a:ext cx="2945659" cy="492839"/>
          </a:xfrm>
          <a:prstGeom prst="rect">
            <a:avLst/>
          </a:prstGeom>
        </p:spPr>
        <p:txBody>
          <a:bodyPr vert="horz" lIns="91440" tIns="45720" rIns="91440" bIns="45720" rtlCol="0" anchor="b"/>
          <a:lstStyle>
            <a:lvl1pPr algn="r">
              <a:defRPr sz="1200"/>
            </a:lvl1pPr>
          </a:lstStyle>
          <a:p>
            <a:fld id="{E3C01BF6-0028-4DF3-894C-1F8298A8F572}" type="slidenum">
              <a:rPr lang="it-IT" smtClean="0"/>
              <a:t>‹N›</a:t>
            </a:fld>
            <a:endParaRPr lang="it-IT"/>
          </a:p>
        </p:txBody>
      </p:sp>
    </p:spTree>
    <p:extLst>
      <p:ext uri="{BB962C8B-B14F-4D97-AF65-F5344CB8AC3E}">
        <p14:creationId xmlns:p14="http://schemas.microsoft.com/office/powerpoint/2010/main" val="3276897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E3C01BF6-0028-4DF3-894C-1F8298A8F572}" type="slidenum">
              <a:rPr lang="it-IT" smtClean="0"/>
              <a:t>1</a:t>
            </a:fld>
            <a:endParaRPr lang="it-IT"/>
          </a:p>
        </p:txBody>
      </p:sp>
    </p:spTree>
    <p:extLst>
      <p:ext uri="{BB962C8B-B14F-4D97-AF65-F5344CB8AC3E}">
        <p14:creationId xmlns:p14="http://schemas.microsoft.com/office/powerpoint/2010/main" val="584562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734313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681974"/>
            <a:ext cx="5438140" cy="4435555"/>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157702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D4CC03D-5630-442C-9EC3-2B753C0DA497}" type="datetime1">
              <a:rPr lang="it-IT" smtClean="0"/>
              <a:t>07/05/2019</a:t>
            </a:fld>
            <a:endParaRPr lang="it-IT"/>
          </a:p>
        </p:txBody>
      </p:sp>
      <p:sp>
        <p:nvSpPr>
          <p:cNvPr id="5" name="Segnaposto piè di pagina 4"/>
          <p:cNvSpPr>
            <a:spLocks noGrp="1"/>
          </p:cNvSpPr>
          <p:nvPr>
            <p:ph type="ftr" sz="quarter" idx="11"/>
          </p:nvPr>
        </p:nvSpPr>
        <p:spPr/>
        <p:txBody>
          <a:bodyPr/>
          <a:lstStyle/>
          <a:p>
            <a:r>
              <a:rPr lang="it-IT" smtClean="0"/>
              <a:t>Prof. Avv. Valerio Vallefuoco</a:t>
            </a:r>
            <a:endParaRPr lang="it-IT"/>
          </a:p>
        </p:txBody>
      </p:sp>
      <p:sp>
        <p:nvSpPr>
          <p:cNvPr id="6" name="Segnaposto numero diapositiva 5"/>
          <p:cNvSpPr>
            <a:spLocks noGrp="1"/>
          </p:cNvSpPr>
          <p:nvPr>
            <p:ph type="sldNum" sz="quarter" idx="12"/>
          </p:nvPr>
        </p:nvSpPr>
        <p:spPr/>
        <p:txBody>
          <a:bodyPr/>
          <a:lstStyle/>
          <a:p>
            <a:fld id="{E6B52471-02E3-4B04-BF8F-974A1E64B8AC}" type="slidenum">
              <a:rPr lang="it-IT" smtClean="0"/>
              <a:t>‹N›</a:t>
            </a:fld>
            <a:endParaRPr lang="it-IT"/>
          </a:p>
        </p:txBody>
      </p:sp>
    </p:spTree>
    <p:extLst>
      <p:ext uri="{BB962C8B-B14F-4D97-AF65-F5344CB8AC3E}">
        <p14:creationId xmlns:p14="http://schemas.microsoft.com/office/powerpoint/2010/main" val="2272054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4FDFF03-5307-46C0-BF21-AF4EDB0F3E6B}" type="datetime1">
              <a:rPr lang="it-IT" smtClean="0"/>
              <a:t>07/05/2019</a:t>
            </a:fld>
            <a:endParaRPr lang="it-IT"/>
          </a:p>
        </p:txBody>
      </p:sp>
      <p:sp>
        <p:nvSpPr>
          <p:cNvPr id="5" name="Segnaposto piè di pagina 4"/>
          <p:cNvSpPr>
            <a:spLocks noGrp="1"/>
          </p:cNvSpPr>
          <p:nvPr>
            <p:ph type="ftr" sz="quarter" idx="11"/>
          </p:nvPr>
        </p:nvSpPr>
        <p:spPr/>
        <p:txBody>
          <a:bodyPr/>
          <a:lstStyle/>
          <a:p>
            <a:r>
              <a:rPr lang="it-IT" smtClean="0"/>
              <a:t>Prof. Avv. Valerio Vallefuoco</a:t>
            </a:r>
            <a:endParaRPr lang="it-IT"/>
          </a:p>
        </p:txBody>
      </p:sp>
      <p:sp>
        <p:nvSpPr>
          <p:cNvPr id="6" name="Segnaposto numero diapositiva 5"/>
          <p:cNvSpPr>
            <a:spLocks noGrp="1"/>
          </p:cNvSpPr>
          <p:nvPr>
            <p:ph type="sldNum" sz="quarter" idx="12"/>
          </p:nvPr>
        </p:nvSpPr>
        <p:spPr/>
        <p:txBody>
          <a:bodyPr/>
          <a:lstStyle/>
          <a:p>
            <a:fld id="{E6B52471-02E3-4B04-BF8F-974A1E64B8AC}" type="slidenum">
              <a:rPr lang="it-IT" smtClean="0"/>
              <a:t>‹N›</a:t>
            </a:fld>
            <a:endParaRPr lang="it-IT"/>
          </a:p>
        </p:txBody>
      </p:sp>
    </p:spTree>
    <p:extLst>
      <p:ext uri="{BB962C8B-B14F-4D97-AF65-F5344CB8AC3E}">
        <p14:creationId xmlns:p14="http://schemas.microsoft.com/office/powerpoint/2010/main" val="1774556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C41882E-070D-4256-ABB6-446C1ADFE6BE}" type="datetime1">
              <a:rPr lang="it-IT" smtClean="0"/>
              <a:t>07/05/2019</a:t>
            </a:fld>
            <a:endParaRPr lang="it-IT"/>
          </a:p>
        </p:txBody>
      </p:sp>
      <p:sp>
        <p:nvSpPr>
          <p:cNvPr id="5" name="Segnaposto piè di pagina 4"/>
          <p:cNvSpPr>
            <a:spLocks noGrp="1"/>
          </p:cNvSpPr>
          <p:nvPr>
            <p:ph type="ftr" sz="quarter" idx="11"/>
          </p:nvPr>
        </p:nvSpPr>
        <p:spPr/>
        <p:txBody>
          <a:bodyPr/>
          <a:lstStyle/>
          <a:p>
            <a:r>
              <a:rPr lang="it-IT" smtClean="0"/>
              <a:t>Prof. Avv. Valerio Vallefuoco</a:t>
            </a:r>
            <a:endParaRPr lang="it-IT"/>
          </a:p>
        </p:txBody>
      </p:sp>
      <p:sp>
        <p:nvSpPr>
          <p:cNvPr id="6" name="Segnaposto numero diapositiva 5"/>
          <p:cNvSpPr>
            <a:spLocks noGrp="1"/>
          </p:cNvSpPr>
          <p:nvPr>
            <p:ph type="sldNum" sz="quarter" idx="12"/>
          </p:nvPr>
        </p:nvSpPr>
        <p:spPr/>
        <p:txBody>
          <a:bodyPr/>
          <a:lstStyle/>
          <a:p>
            <a:fld id="{E6B52471-02E3-4B04-BF8F-974A1E64B8AC}" type="slidenum">
              <a:rPr lang="it-IT" smtClean="0"/>
              <a:t>‹N›</a:t>
            </a:fld>
            <a:endParaRPr lang="it-IT"/>
          </a:p>
        </p:txBody>
      </p:sp>
    </p:spTree>
    <p:extLst>
      <p:ext uri="{BB962C8B-B14F-4D97-AF65-F5344CB8AC3E}">
        <p14:creationId xmlns:p14="http://schemas.microsoft.com/office/powerpoint/2010/main" val="2487094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816D754-658C-46F8-942B-F670391CFC94}" type="datetime1">
              <a:rPr lang="it-IT" smtClean="0"/>
              <a:t>07/05/2019</a:t>
            </a:fld>
            <a:endParaRPr lang="it-IT"/>
          </a:p>
        </p:txBody>
      </p:sp>
      <p:sp>
        <p:nvSpPr>
          <p:cNvPr id="5" name="Segnaposto piè di pagina 4"/>
          <p:cNvSpPr>
            <a:spLocks noGrp="1"/>
          </p:cNvSpPr>
          <p:nvPr>
            <p:ph type="ftr" sz="quarter" idx="11"/>
          </p:nvPr>
        </p:nvSpPr>
        <p:spPr/>
        <p:txBody>
          <a:bodyPr/>
          <a:lstStyle/>
          <a:p>
            <a:r>
              <a:rPr lang="it-IT" smtClean="0"/>
              <a:t>Prof. Avv. Valerio Vallefuoco</a:t>
            </a:r>
            <a:endParaRPr lang="it-IT"/>
          </a:p>
        </p:txBody>
      </p:sp>
      <p:sp>
        <p:nvSpPr>
          <p:cNvPr id="6" name="Segnaposto numero diapositiva 5"/>
          <p:cNvSpPr>
            <a:spLocks noGrp="1"/>
          </p:cNvSpPr>
          <p:nvPr>
            <p:ph type="sldNum" sz="quarter" idx="12"/>
          </p:nvPr>
        </p:nvSpPr>
        <p:spPr/>
        <p:txBody>
          <a:bodyPr/>
          <a:lstStyle/>
          <a:p>
            <a:fld id="{E6B52471-02E3-4B04-BF8F-974A1E64B8AC}" type="slidenum">
              <a:rPr lang="it-IT" smtClean="0"/>
              <a:t>‹N›</a:t>
            </a:fld>
            <a:endParaRPr lang="it-IT"/>
          </a:p>
        </p:txBody>
      </p:sp>
    </p:spTree>
    <p:extLst>
      <p:ext uri="{BB962C8B-B14F-4D97-AF65-F5344CB8AC3E}">
        <p14:creationId xmlns:p14="http://schemas.microsoft.com/office/powerpoint/2010/main" val="2489029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0CC5441-AF11-4B13-98F5-1CC8814CC639}" type="datetime1">
              <a:rPr lang="it-IT" smtClean="0"/>
              <a:t>07/05/2019</a:t>
            </a:fld>
            <a:endParaRPr lang="it-IT"/>
          </a:p>
        </p:txBody>
      </p:sp>
      <p:sp>
        <p:nvSpPr>
          <p:cNvPr id="5" name="Segnaposto piè di pagina 4"/>
          <p:cNvSpPr>
            <a:spLocks noGrp="1"/>
          </p:cNvSpPr>
          <p:nvPr>
            <p:ph type="ftr" sz="quarter" idx="11"/>
          </p:nvPr>
        </p:nvSpPr>
        <p:spPr/>
        <p:txBody>
          <a:bodyPr/>
          <a:lstStyle/>
          <a:p>
            <a:r>
              <a:rPr lang="it-IT" smtClean="0"/>
              <a:t>Prof. Avv. Valerio Vallefuoco</a:t>
            </a:r>
            <a:endParaRPr lang="it-IT"/>
          </a:p>
        </p:txBody>
      </p:sp>
      <p:sp>
        <p:nvSpPr>
          <p:cNvPr id="6" name="Segnaposto numero diapositiva 5"/>
          <p:cNvSpPr>
            <a:spLocks noGrp="1"/>
          </p:cNvSpPr>
          <p:nvPr>
            <p:ph type="sldNum" sz="quarter" idx="12"/>
          </p:nvPr>
        </p:nvSpPr>
        <p:spPr/>
        <p:txBody>
          <a:bodyPr/>
          <a:lstStyle/>
          <a:p>
            <a:fld id="{E6B52471-02E3-4B04-BF8F-974A1E64B8AC}" type="slidenum">
              <a:rPr lang="it-IT" smtClean="0"/>
              <a:t>‹N›</a:t>
            </a:fld>
            <a:endParaRPr lang="it-IT"/>
          </a:p>
        </p:txBody>
      </p:sp>
    </p:spTree>
    <p:extLst>
      <p:ext uri="{BB962C8B-B14F-4D97-AF65-F5344CB8AC3E}">
        <p14:creationId xmlns:p14="http://schemas.microsoft.com/office/powerpoint/2010/main" val="1758852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B471ABF-0068-411F-80CB-5742F679CBDB}" type="datetime1">
              <a:rPr lang="it-IT" smtClean="0"/>
              <a:t>07/05/2019</a:t>
            </a:fld>
            <a:endParaRPr lang="it-IT"/>
          </a:p>
        </p:txBody>
      </p:sp>
      <p:sp>
        <p:nvSpPr>
          <p:cNvPr id="6" name="Segnaposto piè di pagina 5"/>
          <p:cNvSpPr>
            <a:spLocks noGrp="1"/>
          </p:cNvSpPr>
          <p:nvPr>
            <p:ph type="ftr" sz="quarter" idx="11"/>
          </p:nvPr>
        </p:nvSpPr>
        <p:spPr/>
        <p:txBody>
          <a:bodyPr/>
          <a:lstStyle/>
          <a:p>
            <a:r>
              <a:rPr lang="it-IT" smtClean="0"/>
              <a:t>Prof. Avv. Valerio Vallefuoco</a:t>
            </a:r>
            <a:endParaRPr lang="it-IT"/>
          </a:p>
        </p:txBody>
      </p:sp>
      <p:sp>
        <p:nvSpPr>
          <p:cNvPr id="7" name="Segnaposto numero diapositiva 6"/>
          <p:cNvSpPr>
            <a:spLocks noGrp="1"/>
          </p:cNvSpPr>
          <p:nvPr>
            <p:ph type="sldNum" sz="quarter" idx="12"/>
          </p:nvPr>
        </p:nvSpPr>
        <p:spPr/>
        <p:txBody>
          <a:bodyPr/>
          <a:lstStyle/>
          <a:p>
            <a:fld id="{E6B52471-02E3-4B04-BF8F-974A1E64B8AC}" type="slidenum">
              <a:rPr lang="it-IT" smtClean="0"/>
              <a:t>‹N›</a:t>
            </a:fld>
            <a:endParaRPr lang="it-IT"/>
          </a:p>
        </p:txBody>
      </p:sp>
    </p:spTree>
    <p:extLst>
      <p:ext uri="{BB962C8B-B14F-4D97-AF65-F5344CB8AC3E}">
        <p14:creationId xmlns:p14="http://schemas.microsoft.com/office/powerpoint/2010/main" val="4245720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E659715-E2E0-41AA-8423-C75FBB7B50E6}" type="datetime1">
              <a:rPr lang="it-IT" smtClean="0"/>
              <a:t>07/05/2019</a:t>
            </a:fld>
            <a:endParaRPr lang="it-IT"/>
          </a:p>
        </p:txBody>
      </p:sp>
      <p:sp>
        <p:nvSpPr>
          <p:cNvPr id="8" name="Segnaposto piè di pagina 7"/>
          <p:cNvSpPr>
            <a:spLocks noGrp="1"/>
          </p:cNvSpPr>
          <p:nvPr>
            <p:ph type="ftr" sz="quarter" idx="11"/>
          </p:nvPr>
        </p:nvSpPr>
        <p:spPr/>
        <p:txBody>
          <a:bodyPr/>
          <a:lstStyle/>
          <a:p>
            <a:r>
              <a:rPr lang="it-IT" smtClean="0"/>
              <a:t>Prof. Avv. Valerio Vallefuoco</a:t>
            </a:r>
            <a:endParaRPr lang="it-IT"/>
          </a:p>
        </p:txBody>
      </p:sp>
      <p:sp>
        <p:nvSpPr>
          <p:cNvPr id="9" name="Segnaposto numero diapositiva 8"/>
          <p:cNvSpPr>
            <a:spLocks noGrp="1"/>
          </p:cNvSpPr>
          <p:nvPr>
            <p:ph type="sldNum" sz="quarter" idx="12"/>
          </p:nvPr>
        </p:nvSpPr>
        <p:spPr/>
        <p:txBody>
          <a:bodyPr/>
          <a:lstStyle/>
          <a:p>
            <a:fld id="{E6B52471-02E3-4B04-BF8F-974A1E64B8AC}" type="slidenum">
              <a:rPr lang="it-IT" smtClean="0"/>
              <a:t>‹N›</a:t>
            </a:fld>
            <a:endParaRPr lang="it-IT"/>
          </a:p>
        </p:txBody>
      </p:sp>
    </p:spTree>
    <p:extLst>
      <p:ext uri="{BB962C8B-B14F-4D97-AF65-F5344CB8AC3E}">
        <p14:creationId xmlns:p14="http://schemas.microsoft.com/office/powerpoint/2010/main" val="577982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4F03421-616B-43D3-BFBC-B45DFB0183F3}" type="datetime1">
              <a:rPr lang="it-IT" smtClean="0"/>
              <a:t>07/05/2019</a:t>
            </a:fld>
            <a:endParaRPr lang="it-IT"/>
          </a:p>
        </p:txBody>
      </p:sp>
      <p:sp>
        <p:nvSpPr>
          <p:cNvPr id="4" name="Segnaposto piè di pagina 3"/>
          <p:cNvSpPr>
            <a:spLocks noGrp="1"/>
          </p:cNvSpPr>
          <p:nvPr>
            <p:ph type="ftr" sz="quarter" idx="11"/>
          </p:nvPr>
        </p:nvSpPr>
        <p:spPr/>
        <p:txBody>
          <a:bodyPr/>
          <a:lstStyle/>
          <a:p>
            <a:r>
              <a:rPr lang="it-IT" smtClean="0"/>
              <a:t>Prof. Avv. Valerio Vallefuoco</a:t>
            </a:r>
            <a:endParaRPr lang="it-IT"/>
          </a:p>
        </p:txBody>
      </p:sp>
      <p:sp>
        <p:nvSpPr>
          <p:cNvPr id="5" name="Segnaposto numero diapositiva 4"/>
          <p:cNvSpPr>
            <a:spLocks noGrp="1"/>
          </p:cNvSpPr>
          <p:nvPr>
            <p:ph type="sldNum" sz="quarter" idx="12"/>
          </p:nvPr>
        </p:nvSpPr>
        <p:spPr/>
        <p:txBody>
          <a:bodyPr/>
          <a:lstStyle/>
          <a:p>
            <a:fld id="{E6B52471-02E3-4B04-BF8F-974A1E64B8AC}" type="slidenum">
              <a:rPr lang="it-IT" smtClean="0"/>
              <a:t>‹N›</a:t>
            </a:fld>
            <a:endParaRPr lang="it-IT"/>
          </a:p>
        </p:txBody>
      </p:sp>
    </p:spTree>
    <p:extLst>
      <p:ext uri="{BB962C8B-B14F-4D97-AF65-F5344CB8AC3E}">
        <p14:creationId xmlns:p14="http://schemas.microsoft.com/office/powerpoint/2010/main" val="2563751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B678482-D84E-40E3-86F3-B71C3F44E2F8}" type="datetime1">
              <a:rPr lang="it-IT" smtClean="0"/>
              <a:t>07/05/2019</a:t>
            </a:fld>
            <a:endParaRPr lang="it-IT"/>
          </a:p>
        </p:txBody>
      </p:sp>
      <p:sp>
        <p:nvSpPr>
          <p:cNvPr id="3" name="Segnaposto piè di pagina 2"/>
          <p:cNvSpPr>
            <a:spLocks noGrp="1"/>
          </p:cNvSpPr>
          <p:nvPr>
            <p:ph type="ftr" sz="quarter" idx="11"/>
          </p:nvPr>
        </p:nvSpPr>
        <p:spPr/>
        <p:txBody>
          <a:bodyPr/>
          <a:lstStyle/>
          <a:p>
            <a:r>
              <a:rPr lang="it-IT" smtClean="0"/>
              <a:t>Prof. Avv. Valerio Vallefuoco</a:t>
            </a:r>
            <a:endParaRPr lang="it-IT"/>
          </a:p>
        </p:txBody>
      </p:sp>
      <p:sp>
        <p:nvSpPr>
          <p:cNvPr id="4" name="Segnaposto numero diapositiva 3"/>
          <p:cNvSpPr>
            <a:spLocks noGrp="1"/>
          </p:cNvSpPr>
          <p:nvPr>
            <p:ph type="sldNum" sz="quarter" idx="12"/>
          </p:nvPr>
        </p:nvSpPr>
        <p:spPr/>
        <p:txBody>
          <a:bodyPr/>
          <a:lstStyle/>
          <a:p>
            <a:fld id="{E6B52471-02E3-4B04-BF8F-974A1E64B8AC}" type="slidenum">
              <a:rPr lang="it-IT" smtClean="0"/>
              <a:t>‹N›</a:t>
            </a:fld>
            <a:endParaRPr lang="it-IT"/>
          </a:p>
        </p:txBody>
      </p:sp>
    </p:spTree>
    <p:extLst>
      <p:ext uri="{BB962C8B-B14F-4D97-AF65-F5344CB8AC3E}">
        <p14:creationId xmlns:p14="http://schemas.microsoft.com/office/powerpoint/2010/main" val="4030429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6E1E942-E495-400B-8279-0BBF7B185F49}" type="datetime1">
              <a:rPr lang="it-IT" smtClean="0"/>
              <a:t>07/05/2019</a:t>
            </a:fld>
            <a:endParaRPr lang="it-IT"/>
          </a:p>
        </p:txBody>
      </p:sp>
      <p:sp>
        <p:nvSpPr>
          <p:cNvPr id="6" name="Segnaposto piè di pagina 5"/>
          <p:cNvSpPr>
            <a:spLocks noGrp="1"/>
          </p:cNvSpPr>
          <p:nvPr>
            <p:ph type="ftr" sz="quarter" idx="11"/>
          </p:nvPr>
        </p:nvSpPr>
        <p:spPr/>
        <p:txBody>
          <a:bodyPr/>
          <a:lstStyle/>
          <a:p>
            <a:r>
              <a:rPr lang="it-IT" smtClean="0"/>
              <a:t>Prof. Avv. Valerio Vallefuoco</a:t>
            </a:r>
            <a:endParaRPr lang="it-IT"/>
          </a:p>
        </p:txBody>
      </p:sp>
      <p:sp>
        <p:nvSpPr>
          <p:cNvPr id="7" name="Segnaposto numero diapositiva 6"/>
          <p:cNvSpPr>
            <a:spLocks noGrp="1"/>
          </p:cNvSpPr>
          <p:nvPr>
            <p:ph type="sldNum" sz="quarter" idx="12"/>
          </p:nvPr>
        </p:nvSpPr>
        <p:spPr/>
        <p:txBody>
          <a:bodyPr/>
          <a:lstStyle/>
          <a:p>
            <a:fld id="{E6B52471-02E3-4B04-BF8F-974A1E64B8AC}" type="slidenum">
              <a:rPr lang="it-IT" smtClean="0"/>
              <a:t>‹N›</a:t>
            </a:fld>
            <a:endParaRPr lang="it-IT"/>
          </a:p>
        </p:txBody>
      </p:sp>
    </p:spTree>
    <p:extLst>
      <p:ext uri="{BB962C8B-B14F-4D97-AF65-F5344CB8AC3E}">
        <p14:creationId xmlns:p14="http://schemas.microsoft.com/office/powerpoint/2010/main" val="3793407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3AE7988-3E47-4520-AA53-C6F486B27363}" type="datetime1">
              <a:rPr lang="it-IT" smtClean="0"/>
              <a:t>07/05/2019</a:t>
            </a:fld>
            <a:endParaRPr lang="it-IT"/>
          </a:p>
        </p:txBody>
      </p:sp>
      <p:sp>
        <p:nvSpPr>
          <p:cNvPr id="6" name="Segnaposto piè di pagina 5"/>
          <p:cNvSpPr>
            <a:spLocks noGrp="1"/>
          </p:cNvSpPr>
          <p:nvPr>
            <p:ph type="ftr" sz="quarter" idx="11"/>
          </p:nvPr>
        </p:nvSpPr>
        <p:spPr/>
        <p:txBody>
          <a:bodyPr/>
          <a:lstStyle/>
          <a:p>
            <a:r>
              <a:rPr lang="it-IT" smtClean="0"/>
              <a:t>Prof. Avv. Valerio Vallefuoco</a:t>
            </a:r>
            <a:endParaRPr lang="it-IT"/>
          </a:p>
        </p:txBody>
      </p:sp>
      <p:sp>
        <p:nvSpPr>
          <p:cNvPr id="7" name="Segnaposto numero diapositiva 6"/>
          <p:cNvSpPr>
            <a:spLocks noGrp="1"/>
          </p:cNvSpPr>
          <p:nvPr>
            <p:ph type="sldNum" sz="quarter" idx="12"/>
          </p:nvPr>
        </p:nvSpPr>
        <p:spPr/>
        <p:txBody>
          <a:bodyPr/>
          <a:lstStyle/>
          <a:p>
            <a:fld id="{E6B52471-02E3-4B04-BF8F-974A1E64B8AC}" type="slidenum">
              <a:rPr lang="it-IT" smtClean="0"/>
              <a:t>‹N›</a:t>
            </a:fld>
            <a:endParaRPr lang="it-IT"/>
          </a:p>
        </p:txBody>
      </p:sp>
    </p:spTree>
    <p:extLst>
      <p:ext uri="{BB962C8B-B14F-4D97-AF65-F5344CB8AC3E}">
        <p14:creationId xmlns:p14="http://schemas.microsoft.com/office/powerpoint/2010/main" val="115955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7000">
              <a:schemeClr val="bg2">
                <a:tint val="80000"/>
                <a:satMod val="300000"/>
              </a:schemeClr>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E55A63-2100-4D5A-991B-D87712F9B7DD}" type="datetime1">
              <a:rPr lang="it-IT" smtClean="0"/>
              <a:t>07/05/2019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Prof. Avv. Valerio Vallefuoco</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B52471-02E3-4B04-BF8F-974A1E64B8AC}" type="slidenum">
              <a:rPr lang="it-IT" smtClean="0"/>
              <a:t>‹N›</a:t>
            </a:fld>
            <a:endParaRPr lang="it-IT"/>
          </a:p>
        </p:txBody>
      </p:sp>
    </p:spTree>
    <p:extLst>
      <p:ext uri="{BB962C8B-B14F-4D97-AF65-F5344CB8AC3E}">
        <p14:creationId xmlns:p14="http://schemas.microsoft.com/office/powerpoint/2010/main" val="66230361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20716" y="1696284"/>
            <a:ext cx="8064896" cy="3312368"/>
          </a:xfrm>
        </p:spPr>
        <p:txBody>
          <a:bodyPr>
            <a:normAutofit/>
          </a:bodyPr>
          <a:lstStyle/>
          <a:p>
            <a:r>
              <a:rPr lang="it-IT" sz="4600" b="1" dirty="0">
                <a:latin typeface="Times New Roman" panose="02020603050405020304" pitchFamily="18" charset="0"/>
                <a:cs typeface="Times New Roman" panose="02020603050405020304" pitchFamily="18" charset="0"/>
              </a:rPr>
              <a:t>ʺ</a:t>
            </a:r>
            <a:r>
              <a:rPr lang="it-IT" sz="4600" b="1" dirty="0" smtClean="0">
                <a:latin typeface="Times New Roman" panose="02020603050405020304" pitchFamily="18" charset="0"/>
                <a:cs typeface="Times New Roman" panose="02020603050405020304" pitchFamily="18" charset="0"/>
              </a:rPr>
              <a:t>LE NOVITÁ SULL’ANTIRICICLAGGIOʺ</a:t>
            </a:r>
            <a:endParaRPr lang="it-IT" sz="4600" b="1" dirty="0"/>
          </a:p>
        </p:txBody>
      </p:sp>
      <p:sp>
        <p:nvSpPr>
          <p:cNvPr id="5" name="CasellaDiTesto 4"/>
          <p:cNvSpPr txBox="1"/>
          <p:nvPr/>
        </p:nvSpPr>
        <p:spPr>
          <a:xfrm>
            <a:off x="461930" y="5085184"/>
            <a:ext cx="8189968" cy="132343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t-IT" sz="2000" b="1" dirty="0">
                <a:latin typeface="Times New Roman" panose="02020603050405020304" pitchFamily="18" charset="0"/>
                <a:cs typeface="Times New Roman" panose="02020603050405020304" pitchFamily="18" charset="0"/>
              </a:rPr>
              <a:t>Avv. Valerio </a:t>
            </a:r>
            <a:r>
              <a:rPr lang="it-IT" sz="2000" b="1" dirty="0" smtClean="0">
                <a:latin typeface="Times New Roman" panose="02020603050405020304" pitchFamily="18" charset="0"/>
                <a:cs typeface="Times New Roman" panose="02020603050405020304" pitchFamily="18" charset="0"/>
              </a:rPr>
              <a:t>Vallefuoco</a:t>
            </a:r>
            <a:r>
              <a:rPr lang="it-IT" sz="2000" dirty="0" smtClean="0">
                <a:latin typeface="Times New Roman" panose="02020603050405020304" pitchFamily="18" charset="0"/>
                <a:cs typeface="Times New Roman" panose="02020603050405020304" pitchFamily="18" charset="0"/>
              </a:rPr>
              <a:t>, Componente Comitato Antiriciclaggio Ordine Avvocati </a:t>
            </a:r>
            <a:r>
              <a:rPr lang="it-IT" sz="2000" dirty="0">
                <a:latin typeface="Times New Roman" panose="02020603050405020304" pitchFamily="18" charset="0"/>
                <a:cs typeface="Times New Roman" panose="02020603050405020304" pitchFamily="18" charset="0"/>
              </a:rPr>
              <a:t>di Milano </a:t>
            </a:r>
            <a:r>
              <a:rPr lang="it-IT" sz="2000" dirty="0" smtClean="0">
                <a:latin typeface="Times New Roman" panose="02020603050405020304" pitchFamily="18" charset="0"/>
                <a:cs typeface="Times New Roman" panose="02020603050405020304" pitchFamily="18" charset="0"/>
              </a:rPr>
              <a:t>e Progetto Antiriciclaggio Avvocati </a:t>
            </a:r>
            <a:r>
              <a:rPr lang="it-IT" sz="2000" dirty="0">
                <a:latin typeface="Times New Roman" panose="02020603050405020304" pitchFamily="18" charset="0"/>
                <a:cs typeface="Times New Roman" panose="02020603050405020304" pitchFamily="18" charset="0"/>
              </a:rPr>
              <a:t>di Roma, </a:t>
            </a:r>
            <a:r>
              <a:rPr lang="it-IT" sz="2000" dirty="0" smtClean="0">
                <a:latin typeface="Times New Roman" panose="02020603050405020304" pitchFamily="18" charset="0"/>
                <a:cs typeface="Times New Roman" panose="02020603050405020304" pitchFamily="18" charset="0"/>
              </a:rPr>
              <a:t>membro esterno Gruppo Antiriciclaggio Ordine Commercialisti </a:t>
            </a:r>
            <a:r>
              <a:rPr lang="it-IT" sz="2000" dirty="0">
                <a:latin typeface="Times New Roman" panose="02020603050405020304" pitchFamily="18" charset="0"/>
                <a:cs typeface="Times New Roman" panose="02020603050405020304" pitchFamily="18" charset="0"/>
              </a:rPr>
              <a:t>di Roma</a:t>
            </a:r>
          </a:p>
          <a:p>
            <a:pPr algn="just"/>
            <a:r>
              <a:rPr lang="it-IT" sz="2000" dirty="0" smtClean="0">
                <a:latin typeface="Times New Roman" panose="02020603050405020304" pitchFamily="18" charset="0"/>
                <a:cs typeface="Times New Roman" panose="02020603050405020304" pitchFamily="18" charset="0"/>
              </a:rPr>
              <a:t>Socio fondatore di Associazione </a:t>
            </a:r>
            <a:r>
              <a:rPr lang="it-IT" sz="2000" dirty="0" err="1" smtClean="0">
                <a:latin typeface="Times New Roman" panose="02020603050405020304" pitchFamily="18" charset="0"/>
                <a:cs typeface="Times New Roman" panose="02020603050405020304" pitchFamily="18" charset="0"/>
              </a:rPr>
              <a:t>AssoAml</a:t>
            </a:r>
            <a:endParaRPr lang="it-IT" sz="2000" dirty="0">
              <a:latin typeface="Times New Roman" panose="02020603050405020304" pitchFamily="18" charset="0"/>
              <a:cs typeface="Times New Roman" panose="02020603050405020304" pitchFamily="18" charset="0"/>
            </a:endParaRPr>
          </a:p>
        </p:txBody>
      </p:sp>
      <p:pic>
        <p:nvPicPr>
          <p:cNvPr id="1029" name="Picture 5"/>
          <p:cNvPicPr>
            <a:picLocks noChangeAspect="1" noChangeArrowheads="1"/>
          </p:cNvPicPr>
          <p:nvPr/>
        </p:nvPicPr>
        <p:blipFill>
          <a:blip r:embed="rId3">
            <a:extLst>
              <a:ext uri="{BEBA8EAE-BF5A-486C-A8C5-ECC9F3942E4B}">
                <a14:imgProps xmlns:a14="http://schemas.microsoft.com/office/drawing/2010/main">
                  <a14:imgLayer r:embed="rId4">
                    <a14:imgEffect>
                      <a14:colorTemperature colorTemp="5900"/>
                    </a14:imgEffect>
                  </a14:imgLayer>
                </a14:imgProps>
              </a:ext>
              <a:ext uri="{28A0092B-C50C-407E-A947-70E740481C1C}">
                <a14:useLocalDpi xmlns:a14="http://schemas.microsoft.com/office/drawing/2010/main" val="0"/>
              </a:ext>
            </a:extLst>
          </a:blip>
          <a:srcRect/>
          <a:stretch>
            <a:fillRect/>
          </a:stretch>
        </p:blipFill>
        <p:spPr bwMode="auto">
          <a:xfrm>
            <a:off x="2380260" y="150374"/>
            <a:ext cx="4353308" cy="21766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3225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10</a:t>
            </a:fld>
            <a:endParaRPr lang="it-IT" dirty="0">
              <a:solidFill>
                <a:sysClr val="windowText" lastClr="000000"/>
              </a:solidFill>
            </a:endParaRPr>
          </a:p>
        </p:txBody>
      </p:sp>
      <p:sp>
        <p:nvSpPr>
          <p:cNvPr id="2" name="CasellaDiTesto 1"/>
          <p:cNvSpPr txBox="1"/>
          <p:nvPr/>
        </p:nvSpPr>
        <p:spPr>
          <a:xfrm>
            <a:off x="402822" y="2060848"/>
            <a:ext cx="8410364" cy="1692771"/>
          </a:xfrm>
          <a:prstGeom prst="rect">
            <a:avLst/>
          </a:prstGeom>
          <a:noFill/>
        </p:spPr>
        <p:txBody>
          <a:bodyPr wrap="square" rtlCol="0">
            <a:spAutoFit/>
          </a:bodyPr>
          <a:lstStyle/>
          <a:p>
            <a:pPr algn="just"/>
            <a:r>
              <a:rPr lang="it-IT" sz="2600" b="1" dirty="0">
                <a:latin typeface="Times New Roman" panose="02020603050405020304" pitchFamily="18" charset="0"/>
                <a:cs typeface="Times New Roman" panose="02020603050405020304" pitchFamily="18" charset="0"/>
              </a:rPr>
              <a:t>RECEPIMENTO DELLA V DIRETTIVA</a:t>
            </a:r>
          </a:p>
          <a:p>
            <a:pPr algn="just"/>
            <a:r>
              <a:rPr lang="it-IT" sz="2600" dirty="0">
                <a:latin typeface="Times New Roman" panose="02020603050405020304" pitchFamily="18" charset="0"/>
                <a:cs typeface="Times New Roman" panose="02020603050405020304" pitchFamily="18" charset="0"/>
              </a:rPr>
              <a:t>Gli Stati membri adottano le disposizioni necessarie per conformarsi alla V direttiva entro il 10 gennaio 2020</a:t>
            </a:r>
            <a:r>
              <a:rPr lang="it-IT" sz="2600" dirty="0" smtClean="0">
                <a:latin typeface="Times New Roman" panose="02020603050405020304" pitchFamily="18" charset="0"/>
                <a:cs typeface="Times New Roman" panose="02020603050405020304" pitchFamily="18" charset="0"/>
              </a:rPr>
              <a:t>.</a:t>
            </a:r>
          </a:p>
          <a:p>
            <a:pPr algn="just"/>
            <a:endParaRPr lang="it-IT" sz="2600" dirty="0">
              <a:latin typeface="Times New Roman" panose="02020603050405020304" pitchFamily="18" charset="0"/>
              <a:cs typeface="Times New Roman" panose="02020603050405020304" pitchFamily="18" charset="0"/>
            </a:endParaRPr>
          </a:p>
        </p:txBody>
      </p:sp>
      <p:sp>
        <p:nvSpPr>
          <p:cNvPr id="6" name="Shape 103"/>
          <p:cNvSpPr txBox="1"/>
          <p:nvPr/>
        </p:nvSpPr>
        <p:spPr>
          <a:xfrm>
            <a:off x="251520" y="91360"/>
            <a:ext cx="8712968" cy="700955"/>
          </a:xfrm>
          <a:prstGeom prst="rect">
            <a:avLst/>
          </a:prstGeom>
          <a:noFill/>
          <a:ln>
            <a:noFill/>
          </a:ln>
        </p:spPr>
        <p:txBody>
          <a:bodyPr lIns="121900" tIns="121900" rIns="121900" bIns="121900" anchor="t" anchorCtr="0">
            <a:noAutofit/>
          </a:bodyPr>
          <a:lstStyle/>
          <a:p>
            <a:pPr algn="ct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1.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V DIRETTIVA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ANTIRICICLAGGIO</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(9/9)</a:t>
            </a:r>
            <a:endParaRPr lang="it-IT"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
        <p:nvSpPr>
          <p:cNvPr id="5" name="Segnaposto piè di pagina 4"/>
          <p:cNvSpPr>
            <a:spLocks noGrp="1"/>
          </p:cNvSpPr>
          <p:nvPr>
            <p:ph type="ftr" sz="quarter" idx="11"/>
          </p:nvPr>
        </p:nvSpPr>
        <p:spPr/>
        <p:txBody>
          <a:bodyPr/>
          <a:lstStyle/>
          <a:p>
            <a:r>
              <a:rPr lang="it-IT" smtClean="0"/>
              <a:t>Prof. Avv. Valerio Vallefuoco</a:t>
            </a:r>
            <a:endParaRPr lang="it-IT"/>
          </a:p>
        </p:txBody>
      </p:sp>
    </p:spTree>
    <p:extLst>
      <p:ext uri="{BB962C8B-B14F-4D97-AF65-F5344CB8AC3E}">
        <p14:creationId xmlns:p14="http://schemas.microsoft.com/office/powerpoint/2010/main" val="4046284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251520" y="170377"/>
            <a:ext cx="8496944" cy="621199"/>
          </a:xfrm>
          <a:prstGeom prst="rect">
            <a:avLst/>
          </a:prstGeom>
          <a:noFill/>
          <a:ln>
            <a:noFill/>
          </a:ln>
        </p:spPr>
        <p:txBody>
          <a:bodyPr lIns="121900" tIns="121900" rIns="121900" bIns="121900" anchor="t" anchorCtr="0">
            <a:noAutofit/>
          </a:bodyPr>
          <a:lstStyle/>
          <a:p>
            <a:pPr algn="ct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2</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 Il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titolare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effettivo</a:t>
            </a:r>
            <a:endParaRPr lang="it-IT"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11</a:t>
            </a:fld>
            <a:endParaRPr lang="it-IT" dirty="0">
              <a:solidFill>
                <a:sysClr val="windowText" lastClr="000000"/>
              </a:solidFill>
            </a:endParaRPr>
          </a:p>
        </p:txBody>
      </p:sp>
      <p:sp>
        <p:nvSpPr>
          <p:cNvPr id="2" name="CasellaDiTesto 1"/>
          <p:cNvSpPr txBox="1"/>
          <p:nvPr/>
        </p:nvSpPr>
        <p:spPr>
          <a:xfrm>
            <a:off x="336323" y="980726"/>
            <a:ext cx="8327338" cy="4985980"/>
          </a:xfrm>
          <a:prstGeom prst="rect">
            <a:avLst/>
          </a:prstGeom>
          <a:noFill/>
        </p:spPr>
        <p:txBody>
          <a:bodyPr wrap="square" rtlCol="0">
            <a:spAutoFit/>
          </a:bodyPr>
          <a:lstStyle/>
          <a:p>
            <a:pPr algn="just"/>
            <a:r>
              <a:rPr lang="it-IT" sz="28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Chi è</a:t>
            </a:r>
          </a:p>
          <a:p>
            <a:pPr algn="just"/>
            <a:r>
              <a:rPr lang="it-IT" sz="2600" b="1" dirty="0" smtClean="0">
                <a:latin typeface="Times New Roman" panose="02020603050405020304" pitchFamily="18" charset="0"/>
                <a:cs typeface="Times New Roman" panose="02020603050405020304" pitchFamily="18" charset="0"/>
              </a:rPr>
              <a:t>La </a:t>
            </a:r>
            <a:r>
              <a:rPr lang="it-IT" sz="2600" b="1" dirty="0">
                <a:latin typeface="Times New Roman" panose="02020603050405020304" pitchFamily="18" charset="0"/>
                <a:cs typeface="Times New Roman" panose="02020603050405020304" pitchFamily="18" charset="0"/>
              </a:rPr>
              <a:t>persona fisica o le persone fisiche, diverse dal cliente, nell’interesse della quale o delle quali, in ultima istanza, il rapporto continuativo è istaurato, la prestazione professionale è resa o l’operazione è eseguita</a:t>
            </a:r>
            <a:r>
              <a:rPr lang="it-IT" sz="2600" b="1" dirty="0" smtClean="0">
                <a:latin typeface="Times New Roman" panose="02020603050405020304" pitchFamily="18" charset="0"/>
                <a:cs typeface="Times New Roman" panose="02020603050405020304" pitchFamily="18" charset="0"/>
              </a:rPr>
              <a:t>.</a:t>
            </a:r>
          </a:p>
          <a:p>
            <a:pPr algn="just"/>
            <a:endParaRPr lang="it-IT" sz="26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it-IT" sz="2600" dirty="0">
                <a:latin typeface="Times New Roman" panose="02020603050405020304" pitchFamily="18" charset="0"/>
                <a:cs typeface="Times New Roman" panose="02020603050405020304" pitchFamily="18" charset="0"/>
              </a:rPr>
              <a:t>Se il cliente è una persona fisica, il titolare effettivo coincide con la persona </a:t>
            </a:r>
            <a:r>
              <a:rPr lang="it-IT" sz="2600" dirty="0" smtClean="0">
                <a:latin typeface="Times New Roman" panose="02020603050405020304" pitchFamily="18" charset="0"/>
                <a:cs typeface="Times New Roman" panose="02020603050405020304" pitchFamily="18" charset="0"/>
              </a:rPr>
              <a:t>stessa.</a:t>
            </a:r>
            <a:endParaRPr lang="it-IT" sz="26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it-IT" sz="2600" dirty="0">
                <a:latin typeface="Times New Roman" panose="02020603050405020304" pitchFamily="18" charset="0"/>
                <a:cs typeface="Times New Roman" panose="02020603050405020304" pitchFamily="18" charset="0"/>
              </a:rPr>
              <a:t>Se il cliente è una persona giuridica, il titolare effettivo coincide con la persona fisica o le persone fisiche cui, in ultima istanza, </a:t>
            </a:r>
            <a:r>
              <a:rPr lang="it-IT" sz="2600" dirty="0" smtClean="0">
                <a:latin typeface="Times New Roman" panose="02020603050405020304" pitchFamily="18" charset="0"/>
                <a:cs typeface="Times New Roman" panose="02020603050405020304" pitchFamily="18" charset="0"/>
              </a:rPr>
              <a:t>è </a:t>
            </a:r>
            <a:r>
              <a:rPr lang="it-IT" sz="2600" dirty="0">
                <a:latin typeface="Times New Roman" panose="02020603050405020304" pitchFamily="18" charset="0"/>
                <a:cs typeface="Times New Roman" panose="02020603050405020304" pitchFamily="18" charset="0"/>
              </a:rPr>
              <a:t>attribuibile la proprietà diretta o indiretta dell’ente o il relativo controllo.</a:t>
            </a:r>
          </a:p>
        </p:txBody>
      </p:sp>
      <p:sp>
        <p:nvSpPr>
          <p:cNvPr id="5" name="Segnaposto piè di pagina 4"/>
          <p:cNvSpPr>
            <a:spLocks noGrp="1"/>
          </p:cNvSpPr>
          <p:nvPr>
            <p:ph type="ftr" sz="quarter" idx="11"/>
          </p:nvPr>
        </p:nvSpPr>
        <p:spPr/>
        <p:txBody>
          <a:bodyPr/>
          <a:lstStyle/>
          <a:p>
            <a:r>
              <a:rPr lang="it-IT" smtClean="0"/>
              <a:t>Prof. Avv. Valerio Vallefuoco</a:t>
            </a:r>
            <a:endParaRPr lang="it-IT"/>
          </a:p>
        </p:txBody>
      </p:sp>
    </p:spTree>
    <p:extLst>
      <p:ext uri="{BB962C8B-B14F-4D97-AF65-F5344CB8AC3E}">
        <p14:creationId xmlns:p14="http://schemas.microsoft.com/office/powerpoint/2010/main" val="33586526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0" y="59541"/>
            <a:ext cx="9036496" cy="621199"/>
          </a:xfrm>
          <a:prstGeom prst="rect">
            <a:avLst/>
          </a:prstGeom>
          <a:noFill/>
          <a:ln>
            <a:noFill/>
          </a:ln>
        </p:spPr>
        <p:txBody>
          <a:bodyPr lIns="121900" tIns="121900" rIns="121900" bIns="121900" anchor="t" anchorCtr="0">
            <a:noAutofit/>
          </a:bodyPr>
          <a:lstStyle/>
          <a:p>
            <a:pPr algn="ct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3</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 Criteri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per la determinazione della titolarità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effettiva NELLE SOCIETÁ DI CAPITALI</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(1/3)</a:t>
            </a:r>
            <a:endParaRPr lang="it-IT"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12</a:t>
            </a:fld>
            <a:endParaRPr lang="it-IT" dirty="0">
              <a:solidFill>
                <a:sysClr val="windowText" lastClr="000000"/>
              </a:solidFill>
            </a:endParaRPr>
          </a:p>
        </p:txBody>
      </p:sp>
      <p:sp>
        <p:nvSpPr>
          <p:cNvPr id="2" name="CasellaDiTesto 1"/>
          <p:cNvSpPr txBox="1"/>
          <p:nvPr/>
        </p:nvSpPr>
        <p:spPr>
          <a:xfrm>
            <a:off x="282571" y="1844824"/>
            <a:ext cx="8471353" cy="4401205"/>
          </a:xfrm>
          <a:prstGeom prst="rect">
            <a:avLst/>
          </a:prstGeom>
          <a:noFill/>
        </p:spPr>
        <p:txBody>
          <a:bodyPr wrap="square" rtlCol="0">
            <a:spAutoFit/>
          </a:bodyPr>
          <a:lstStyle/>
          <a:p>
            <a:pPr algn="just"/>
            <a:r>
              <a:rPr lang="it-IT" sz="2800" dirty="0" smtClean="0">
                <a:latin typeface="Times New Roman" panose="02020603050405020304" pitchFamily="18" charset="0"/>
                <a:cs typeface="Times New Roman" panose="02020603050405020304" pitchFamily="18" charset="0"/>
              </a:rPr>
              <a:t>Se il cliente è una società di capitali:</a:t>
            </a:r>
          </a:p>
          <a:p>
            <a:pPr algn="just"/>
            <a:endParaRPr lang="it-IT" sz="28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it-IT" sz="2800" dirty="0" smtClean="0">
                <a:latin typeface="Times New Roman" panose="02020603050405020304" pitchFamily="18" charset="0"/>
                <a:cs typeface="Times New Roman" panose="02020603050405020304" pitchFamily="18" charset="0"/>
              </a:rPr>
              <a:t>costituisce indicazione di proprietà diretta </a:t>
            </a:r>
            <a:r>
              <a:rPr lang="it-IT" sz="2800" dirty="0">
                <a:latin typeface="Times New Roman" panose="02020603050405020304" pitchFamily="18" charset="0"/>
                <a:cs typeface="Times New Roman" panose="02020603050405020304" pitchFamily="18" charset="0"/>
              </a:rPr>
              <a:t>la titolarità di una partecipazione superiore al 25% per cento del capitale del cliente, detenuta da una persona fisica;</a:t>
            </a:r>
          </a:p>
          <a:p>
            <a:pPr marL="342900" indent="-342900" algn="just">
              <a:buFont typeface="Wingdings" panose="05000000000000000000" pitchFamily="2" charset="2"/>
              <a:buChar char="Ø"/>
            </a:pPr>
            <a:r>
              <a:rPr lang="it-IT" sz="2800" dirty="0">
                <a:latin typeface="Times New Roman" panose="02020603050405020304" pitchFamily="18" charset="0"/>
                <a:cs typeface="Times New Roman" panose="02020603050405020304" pitchFamily="18" charset="0"/>
              </a:rPr>
              <a:t>costituisce indicazione di proprietà </a:t>
            </a:r>
            <a:r>
              <a:rPr lang="it-IT" sz="2800" dirty="0" smtClean="0">
                <a:latin typeface="Times New Roman" panose="02020603050405020304" pitchFamily="18" charset="0"/>
                <a:cs typeface="Times New Roman" panose="02020603050405020304" pitchFamily="18" charset="0"/>
              </a:rPr>
              <a:t>indiretta </a:t>
            </a:r>
            <a:r>
              <a:rPr lang="it-IT" sz="2800" dirty="0">
                <a:latin typeface="Times New Roman" panose="02020603050405020304" pitchFamily="18" charset="0"/>
                <a:cs typeface="Times New Roman" panose="02020603050405020304" pitchFamily="18" charset="0"/>
              </a:rPr>
              <a:t>la titolarità di una percentuale di partecipazioni superiore al 25 % del capitale del cliente, posseduto per il tramite di società controllate, società fiduciarie o per interposta persona. </a:t>
            </a:r>
          </a:p>
        </p:txBody>
      </p:sp>
      <p:sp>
        <p:nvSpPr>
          <p:cNvPr id="5" name="Segnaposto piè di pagina 4"/>
          <p:cNvSpPr>
            <a:spLocks noGrp="1"/>
          </p:cNvSpPr>
          <p:nvPr>
            <p:ph type="ftr" sz="quarter" idx="11"/>
          </p:nvPr>
        </p:nvSpPr>
        <p:spPr/>
        <p:txBody>
          <a:bodyPr/>
          <a:lstStyle/>
          <a:p>
            <a:r>
              <a:rPr lang="it-IT" smtClean="0"/>
              <a:t>Prof. Avv. Valerio Vallefuoco</a:t>
            </a:r>
            <a:endParaRPr lang="it-IT"/>
          </a:p>
        </p:txBody>
      </p:sp>
    </p:spTree>
    <p:extLst>
      <p:ext uri="{BB962C8B-B14F-4D97-AF65-F5344CB8AC3E}">
        <p14:creationId xmlns:p14="http://schemas.microsoft.com/office/powerpoint/2010/main" val="39324535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0" y="116632"/>
            <a:ext cx="9036496" cy="621199"/>
          </a:xfrm>
          <a:prstGeom prst="rect">
            <a:avLst/>
          </a:prstGeom>
          <a:noFill/>
          <a:ln>
            <a:noFill/>
          </a:ln>
        </p:spPr>
        <p:txBody>
          <a:bodyPr lIns="121900" tIns="121900" rIns="121900" bIns="121900" anchor="t" anchorCtr="0">
            <a:noAutofit/>
          </a:bodyPr>
          <a:lstStyle/>
          <a:p>
            <a:pPr algn="ct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3</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 Criteri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per la determinazione della titolarità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effettiva NELLE SOCIETÁ DI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CAPITALI</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(2/3)</a:t>
            </a:r>
            <a:endParaRPr lang="it-IT"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13</a:t>
            </a:fld>
            <a:endParaRPr lang="it-IT" dirty="0">
              <a:solidFill>
                <a:sysClr val="windowText" lastClr="000000"/>
              </a:solidFill>
            </a:endParaRPr>
          </a:p>
        </p:txBody>
      </p:sp>
      <p:sp>
        <p:nvSpPr>
          <p:cNvPr id="2" name="CasellaDiTesto 1"/>
          <p:cNvSpPr txBox="1"/>
          <p:nvPr/>
        </p:nvSpPr>
        <p:spPr>
          <a:xfrm>
            <a:off x="313372" y="1772816"/>
            <a:ext cx="8471353" cy="4355038"/>
          </a:xfrm>
          <a:prstGeom prst="rect">
            <a:avLst/>
          </a:prstGeom>
          <a:noFill/>
        </p:spPr>
        <p:txBody>
          <a:bodyPr wrap="square" rtlCol="0">
            <a:spAutoFit/>
          </a:bodyPr>
          <a:lstStyle/>
          <a:p>
            <a:pPr algn="just"/>
            <a:r>
              <a:rPr lang="it-IT" sz="2500" dirty="0">
                <a:latin typeface="Times New Roman" panose="02020603050405020304" pitchFamily="18" charset="0"/>
                <a:cs typeface="Times New Roman" panose="02020603050405020304" pitchFamily="18" charset="0"/>
              </a:rPr>
              <a:t>Se l’assetto proprietario non consente di individuare </a:t>
            </a:r>
            <a:r>
              <a:rPr lang="it-IT" sz="2500" dirty="0" smtClean="0">
                <a:latin typeface="Times New Roman" panose="02020603050405020304" pitchFamily="18" charset="0"/>
                <a:cs typeface="Times New Roman" panose="02020603050405020304" pitchFamily="18" charset="0"/>
              </a:rPr>
              <a:t>la </a:t>
            </a:r>
            <a:r>
              <a:rPr lang="it-IT" sz="2500" dirty="0">
                <a:latin typeface="Times New Roman" panose="02020603050405020304" pitchFamily="18" charset="0"/>
                <a:cs typeface="Times New Roman" panose="02020603050405020304" pitchFamily="18" charset="0"/>
              </a:rPr>
              <a:t>persona fisica o le persone fisiche cui è attribuibile la proprietà diretta o indiretta dell’ente, il titolare effettivo coincide con la persona fisica o le persone fisiche </a:t>
            </a:r>
            <a:r>
              <a:rPr lang="it-IT" sz="2500" dirty="0" smtClean="0">
                <a:latin typeface="Times New Roman" panose="02020603050405020304" pitchFamily="18" charset="0"/>
                <a:cs typeface="Times New Roman" panose="02020603050405020304" pitchFamily="18" charset="0"/>
              </a:rPr>
              <a:t>cui, in ultima istanza, è attribuibile il controllo del medesimo in forza:</a:t>
            </a:r>
          </a:p>
          <a:p>
            <a:pPr algn="just"/>
            <a:r>
              <a:rPr lang="it-IT" sz="2500" dirty="0" smtClean="0">
                <a:latin typeface="Times New Roman" panose="02020603050405020304" pitchFamily="18" charset="0"/>
                <a:cs typeface="Times New Roman" panose="02020603050405020304" pitchFamily="18" charset="0"/>
              </a:rPr>
              <a:t>	a) del controllo della maggioranza dei voti esercitabili in assemblea ordinaria;</a:t>
            </a:r>
          </a:p>
          <a:p>
            <a:pPr algn="just"/>
            <a:r>
              <a:rPr lang="it-IT" sz="2500" dirty="0">
                <a:latin typeface="Times New Roman" panose="02020603050405020304" pitchFamily="18" charset="0"/>
                <a:cs typeface="Times New Roman" panose="02020603050405020304" pitchFamily="18" charset="0"/>
              </a:rPr>
              <a:t>	</a:t>
            </a:r>
            <a:r>
              <a:rPr lang="it-IT" sz="2500" dirty="0" smtClean="0">
                <a:latin typeface="Times New Roman" panose="02020603050405020304" pitchFamily="18" charset="0"/>
                <a:cs typeface="Times New Roman" panose="02020603050405020304" pitchFamily="18" charset="0"/>
              </a:rPr>
              <a:t>b) del controllo di voti sufficienti per esercitare un’influenza dominante in assemblea ordinaria;</a:t>
            </a:r>
          </a:p>
          <a:p>
            <a:pPr algn="just"/>
            <a:r>
              <a:rPr lang="it-IT" sz="2600" dirty="0" smtClean="0">
                <a:latin typeface="Times New Roman" panose="02020603050405020304" pitchFamily="18" charset="0"/>
                <a:cs typeface="Times New Roman" panose="02020603050405020304" pitchFamily="18" charset="0"/>
              </a:rPr>
              <a:t>	c) dell’esistenza di particolari vincoli contrattuali che consentano di esercitare un’influenza dominante.</a:t>
            </a:r>
          </a:p>
        </p:txBody>
      </p:sp>
      <p:sp>
        <p:nvSpPr>
          <p:cNvPr id="5" name="Segnaposto piè di pagina 4"/>
          <p:cNvSpPr>
            <a:spLocks noGrp="1"/>
          </p:cNvSpPr>
          <p:nvPr>
            <p:ph type="ftr" sz="quarter" idx="11"/>
          </p:nvPr>
        </p:nvSpPr>
        <p:spPr/>
        <p:txBody>
          <a:bodyPr/>
          <a:lstStyle/>
          <a:p>
            <a:r>
              <a:rPr lang="it-IT" smtClean="0"/>
              <a:t>Prof. Avv. Valerio Vallefuoco</a:t>
            </a:r>
            <a:endParaRPr lang="it-IT"/>
          </a:p>
        </p:txBody>
      </p:sp>
    </p:spTree>
    <p:extLst>
      <p:ext uri="{BB962C8B-B14F-4D97-AF65-F5344CB8AC3E}">
        <p14:creationId xmlns:p14="http://schemas.microsoft.com/office/powerpoint/2010/main" val="18070483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0" y="116632"/>
            <a:ext cx="9036496" cy="621199"/>
          </a:xfrm>
          <a:prstGeom prst="rect">
            <a:avLst/>
          </a:prstGeom>
          <a:noFill/>
          <a:ln>
            <a:noFill/>
          </a:ln>
        </p:spPr>
        <p:txBody>
          <a:bodyPr lIns="121900" tIns="121900" rIns="121900" bIns="121900" anchor="t" anchorCtr="0">
            <a:noAutofit/>
          </a:bodyPr>
          <a:lstStyle/>
          <a:p>
            <a:pPr algn="ct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3</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 Criteri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per la determinazione della titolarità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effettiva NELLE SOCIETÁ DI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CAPITALI</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(3/3)</a:t>
            </a:r>
            <a:endParaRPr lang="it-IT"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14</a:t>
            </a:fld>
            <a:endParaRPr lang="it-IT" dirty="0">
              <a:solidFill>
                <a:sysClr val="windowText" lastClr="000000"/>
              </a:solidFill>
            </a:endParaRPr>
          </a:p>
        </p:txBody>
      </p:sp>
      <p:sp>
        <p:nvSpPr>
          <p:cNvPr id="2" name="CasellaDiTesto 1"/>
          <p:cNvSpPr txBox="1"/>
          <p:nvPr/>
        </p:nvSpPr>
        <p:spPr>
          <a:xfrm>
            <a:off x="325560" y="2132856"/>
            <a:ext cx="8471353" cy="2446824"/>
          </a:xfrm>
          <a:prstGeom prst="rect">
            <a:avLst/>
          </a:prstGeom>
          <a:noFill/>
        </p:spPr>
        <p:txBody>
          <a:bodyPr wrap="square" rtlCol="0">
            <a:spAutoFit/>
          </a:bodyPr>
          <a:lstStyle/>
          <a:p>
            <a:pPr algn="just"/>
            <a:r>
              <a:rPr lang="it-IT" sz="2800" b="1" dirty="0" smtClean="0">
                <a:latin typeface="Times New Roman" panose="02020603050405020304" pitchFamily="18" charset="0"/>
                <a:cs typeface="Times New Roman" panose="02020603050405020304" pitchFamily="18" charset="0"/>
              </a:rPr>
              <a:t>Criterio residuale</a:t>
            </a:r>
          </a:p>
          <a:p>
            <a:pPr algn="just"/>
            <a:r>
              <a:rPr lang="it-IT" sz="2500" dirty="0" smtClean="0">
                <a:latin typeface="Times New Roman" panose="02020603050405020304" pitchFamily="18" charset="0"/>
                <a:cs typeface="Times New Roman" panose="02020603050405020304" pitchFamily="18" charset="0"/>
              </a:rPr>
              <a:t>Se </a:t>
            </a:r>
            <a:r>
              <a:rPr lang="it-IT" sz="2500" dirty="0">
                <a:latin typeface="Times New Roman" panose="02020603050405020304" pitchFamily="18" charset="0"/>
                <a:cs typeface="Times New Roman" panose="02020603050405020304" pitchFamily="18" charset="0"/>
              </a:rPr>
              <a:t>l’assetto proprietario non consente di individuare in maniera univoca la persona fisica o le persone fisiche cui è attribuibile la proprietà diretta o indiretta dell’ente, il titolare effettivo coincide con la persona fisica o le persone fisiche titolari di poteri di amministrazione o direzione della società.</a:t>
            </a:r>
          </a:p>
        </p:txBody>
      </p:sp>
      <p:sp>
        <p:nvSpPr>
          <p:cNvPr id="5" name="Segnaposto piè di pagina 4"/>
          <p:cNvSpPr>
            <a:spLocks noGrp="1"/>
          </p:cNvSpPr>
          <p:nvPr>
            <p:ph type="ftr" sz="quarter" idx="11"/>
          </p:nvPr>
        </p:nvSpPr>
        <p:spPr/>
        <p:txBody>
          <a:bodyPr/>
          <a:lstStyle/>
          <a:p>
            <a:r>
              <a:rPr lang="it-IT" smtClean="0"/>
              <a:t>Prof. Avv. Valerio Vallefuoco</a:t>
            </a:r>
            <a:endParaRPr lang="it-IT"/>
          </a:p>
        </p:txBody>
      </p:sp>
    </p:spTree>
    <p:extLst>
      <p:ext uri="{BB962C8B-B14F-4D97-AF65-F5344CB8AC3E}">
        <p14:creationId xmlns:p14="http://schemas.microsoft.com/office/powerpoint/2010/main" val="12350652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0" y="116632"/>
            <a:ext cx="9036496" cy="621199"/>
          </a:xfrm>
          <a:prstGeom prst="rect">
            <a:avLst/>
          </a:prstGeom>
          <a:noFill/>
          <a:ln>
            <a:noFill/>
          </a:ln>
        </p:spPr>
        <p:txBody>
          <a:bodyPr lIns="121900" tIns="121900" rIns="121900" bIns="121900" anchor="t" anchorCtr="0">
            <a:noAutofit/>
          </a:bodyPr>
          <a:lstStyle/>
          <a:p>
            <a:pPr algn="ct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4</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 Criteri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per la determinazione della titolarità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effettiva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delle persone giuridiche private</a:t>
            </a:r>
            <a:endParaRPr lang="it-IT"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15</a:t>
            </a:fld>
            <a:endParaRPr lang="it-IT" dirty="0">
              <a:solidFill>
                <a:sysClr val="windowText" lastClr="000000"/>
              </a:solidFill>
            </a:endParaRPr>
          </a:p>
        </p:txBody>
      </p:sp>
      <p:sp>
        <p:nvSpPr>
          <p:cNvPr id="2" name="CasellaDiTesto 1"/>
          <p:cNvSpPr txBox="1"/>
          <p:nvPr/>
        </p:nvSpPr>
        <p:spPr>
          <a:xfrm>
            <a:off x="325560" y="1988840"/>
            <a:ext cx="8566920" cy="3539430"/>
          </a:xfrm>
          <a:prstGeom prst="rect">
            <a:avLst/>
          </a:prstGeom>
          <a:noFill/>
        </p:spPr>
        <p:txBody>
          <a:bodyPr wrap="square" rtlCol="0">
            <a:spAutoFit/>
          </a:bodyPr>
          <a:lstStyle/>
          <a:p>
            <a:pPr algn="just"/>
            <a:r>
              <a:rPr lang="it-IT" sz="2800" dirty="0" smtClean="0">
                <a:latin typeface="Times New Roman" panose="02020603050405020304" pitchFamily="18" charset="0"/>
                <a:cs typeface="Times New Roman" panose="02020603050405020304" pitchFamily="18" charset="0"/>
              </a:rPr>
              <a:t>Nel caso in cui il cliente sia una persona giuridica privata, di cui al D.P.R. n. 361/2000, sono cumulativamente individuati, come titolari effettivi:</a:t>
            </a:r>
          </a:p>
          <a:p>
            <a:pPr algn="just"/>
            <a:r>
              <a:rPr lang="it-IT" sz="2800" dirty="0">
                <a:latin typeface="Times New Roman" panose="02020603050405020304" pitchFamily="18" charset="0"/>
                <a:cs typeface="Times New Roman" panose="02020603050405020304" pitchFamily="18" charset="0"/>
              </a:rPr>
              <a:t>	</a:t>
            </a:r>
            <a:r>
              <a:rPr lang="it-IT" sz="2800" dirty="0" smtClean="0">
                <a:latin typeface="Times New Roman" panose="02020603050405020304" pitchFamily="18" charset="0"/>
                <a:cs typeface="Times New Roman" panose="02020603050405020304" pitchFamily="18" charset="0"/>
              </a:rPr>
              <a:t>a) i fondatori ove in vita;</a:t>
            </a:r>
          </a:p>
          <a:p>
            <a:pPr algn="just"/>
            <a:r>
              <a:rPr lang="it-IT" sz="2800" dirty="0">
                <a:latin typeface="Times New Roman" panose="02020603050405020304" pitchFamily="18" charset="0"/>
                <a:cs typeface="Times New Roman" panose="02020603050405020304" pitchFamily="18" charset="0"/>
              </a:rPr>
              <a:t>	</a:t>
            </a:r>
            <a:r>
              <a:rPr lang="it-IT" sz="2800" dirty="0" smtClean="0">
                <a:latin typeface="Times New Roman" panose="02020603050405020304" pitchFamily="18" charset="0"/>
                <a:cs typeface="Times New Roman" panose="02020603050405020304" pitchFamily="18" charset="0"/>
              </a:rPr>
              <a:t>b) i beneficiari quando individuati o facilmente individuabili;</a:t>
            </a:r>
          </a:p>
          <a:p>
            <a:pPr algn="just"/>
            <a:r>
              <a:rPr lang="it-IT" sz="2800" dirty="0">
                <a:latin typeface="Times New Roman" panose="02020603050405020304" pitchFamily="18" charset="0"/>
                <a:cs typeface="Times New Roman" panose="02020603050405020304" pitchFamily="18" charset="0"/>
              </a:rPr>
              <a:t>	</a:t>
            </a:r>
            <a:r>
              <a:rPr lang="it-IT" sz="2800" dirty="0" smtClean="0">
                <a:latin typeface="Times New Roman" panose="02020603050405020304" pitchFamily="18" charset="0"/>
                <a:cs typeface="Times New Roman" panose="02020603050405020304" pitchFamily="18" charset="0"/>
              </a:rPr>
              <a:t>c) i titolari di funzioni di direzione e amministrazione.</a:t>
            </a:r>
            <a:endParaRPr lang="it-IT" sz="2500" dirty="0">
              <a:latin typeface="Times New Roman" panose="02020603050405020304" pitchFamily="18" charset="0"/>
              <a:cs typeface="Times New Roman" panose="02020603050405020304" pitchFamily="18" charset="0"/>
            </a:endParaRPr>
          </a:p>
        </p:txBody>
      </p:sp>
      <p:sp>
        <p:nvSpPr>
          <p:cNvPr id="5" name="Segnaposto piè di pagina 4"/>
          <p:cNvSpPr>
            <a:spLocks noGrp="1"/>
          </p:cNvSpPr>
          <p:nvPr>
            <p:ph type="ftr" sz="quarter" idx="11"/>
          </p:nvPr>
        </p:nvSpPr>
        <p:spPr/>
        <p:txBody>
          <a:bodyPr/>
          <a:lstStyle/>
          <a:p>
            <a:r>
              <a:rPr lang="it-IT" smtClean="0"/>
              <a:t>Prof. Avv. Valerio Vallefuoco</a:t>
            </a:r>
            <a:endParaRPr lang="it-IT"/>
          </a:p>
        </p:txBody>
      </p:sp>
    </p:spTree>
    <p:extLst>
      <p:ext uri="{BB962C8B-B14F-4D97-AF65-F5344CB8AC3E}">
        <p14:creationId xmlns:p14="http://schemas.microsoft.com/office/powerpoint/2010/main" val="4120355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0" y="61400"/>
            <a:ext cx="9036496" cy="476672"/>
          </a:xfrm>
          <a:prstGeom prst="rect">
            <a:avLst/>
          </a:prstGeom>
          <a:noFill/>
          <a:ln>
            <a:noFill/>
          </a:ln>
        </p:spPr>
        <p:txBody>
          <a:bodyPr lIns="121900" tIns="121900" rIns="121900" bIns="121900" anchor="t" anchorCtr="0">
            <a:noAutofit/>
          </a:bodyPr>
          <a:lstStyle/>
          <a:p>
            <a:pPr algn="ct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5</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Regola Tecnica n. 6 del CNF</a:t>
            </a:r>
            <a:endParaRPr lang="it-IT"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16</a:t>
            </a:fld>
            <a:endParaRPr lang="it-IT" dirty="0">
              <a:solidFill>
                <a:sysClr val="windowText" lastClr="000000"/>
              </a:solidFill>
            </a:endParaRPr>
          </a:p>
        </p:txBody>
      </p:sp>
      <p:sp>
        <p:nvSpPr>
          <p:cNvPr id="2" name="CasellaDiTesto 1"/>
          <p:cNvSpPr txBox="1"/>
          <p:nvPr/>
        </p:nvSpPr>
        <p:spPr>
          <a:xfrm>
            <a:off x="539552" y="1844824"/>
            <a:ext cx="7776863" cy="1815882"/>
          </a:xfrm>
          <a:prstGeom prst="rect">
            <a:avLst/>
          </a:prstGeom>
          <a:noFill/>
        </p:spPr>
        <p:txBody>
          <a:bodyPr wrap="square" rtlCol="0">
            <a:spAutoFit/>
          </a:bodyPr>
          <a:lstStyle/>
          <a:p>
            <a:pPr algn="just"/>
            <a:r>
              <a:rPr lang="it-IT" sz="2800" dirty="0">
                <a:latin typeface="Times New Roman" panose="02020603050405020304" pitchFamily="18" charset="0"/>
                <a:cs typeface="Times New Roman" panose="02020603050405020304" pitchFamily="18" charset="0"/>
              </a:rPr>
              <a:t>Costituisce idonea identificazione del titolare effettivo quella effettuata mediante consultazione di pubblici registri e- ove necessario- mediante l’acquisizione dei dati e informazioni ivi contenute.</a:t>
            </a:r>
          </a:p>
        </p:txBody>
      </p:sp>
      <p:sp>
        <p:nvSpPr>
          <p:cNvPr id="5" name="Segnaposto piè di pagina 4"/>
          <p:cNvSpPr>
            <a:spLocks noGrp="1"/>
          </p:cNvSpPr>
          <p:nvPr>
            <p:ph type="ftr" sz="quarter" idx="11"/>
          </p:nvPr>
        </p:nvSpPr>
        <p:spPr>
          <a:xfrm>
            <a:off x="3143703" y="6440279"/>
            <a:ext cx="2895600" cy="365125"/>
          </a:xfrm>
        </p:spPr>
        <p:txBody>
          <a:bodyPr/>
          <a:lstStyle/>
          <a:p>
            <a:r>
              <a:rPr lang="it-IT" dirty="0" smtClean="0"/>
              <a:t>Prof. Avv. Valerio Vallefuoco</a:t>
            </a:r>
            <a:endParaRPr lang="it-IT" dirty="0"/>
          </a:p>
        </p:txBody>
      </p:sp>
    </p:spTree>
    <p:extLst>
      <p:ext uri="{BB962C8B-B14F-4D97-AF65-F5344CB8AC3E}">
        <p14:creationId xmlns:p14="http://schemas.microsoft.com/office/powerpoint/2010/main" val="2779031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0" y="61400"/>
            <a:ext cx="9036496" cy="476672"/>
          </a:xfrm>
          <a:prstGeom prst="rect">
            <a:avLst/>
          </a:prstGeom>
          <a:noFill/>
          <a:ln>
            <a:noFill/>
          </a:ln>
        </p:spPr>
        <p:txBody>
          <a:bodyPr lIns="121900" tIns="121900" rIns="121900" bIns="121900" anchor="t" anchorCtr="0">
            <a:noAutofit/>
          </a:bodyPr>
          <a:lstStyle/>
          <a:p>
            <a:pPr algn="ctr"/>
            <a:r>
              <a:rPr lang="it-IT"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6</a:t>
            </a:r>
            <a:r>
              <a:rPr lang="it-IT"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 </a:t>
            </a:r>
            <a:r>
              <a:rPr lang="it-IT"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REGOLA TECNICA </a:t>
            </a:r>
            <a:r>
              <a:rPr lang="it-IT"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N.2</a:t>
            </a:r>
            <a:r>
              <a:rPr lang="it-IT"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 DEL CNDCEC </a:t>
            </a:r>
            <a:endParaRPr lang="it-IT"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17</a:t>
            </a:fld>
            <a:endParaRPr lang="it-IT" dirty="0">
              <a:solidFill>
                <a:sysClr val="windowText" lastClr="000000"/>
              </a:solidFill>
            </a:endParaRPr>
          </a:p>
        </p:txBody>
      </p:sp>
      <p:sp>
        <p:nvSpPr>
          <p:cNvPr id="2" name="CasellaDiTesto 1"/>
          <p:cNvSpPr txBox="1"/>
          <p:nvPr/>
        </p:nvSpPr>
        <p:spPr>
          <a:xfrm>
            <a:off x="73255" y="646653"/>
            <a:ext cx="9036495" cy="5878532"/>
          </a:xfrm>
          <a:prstGeom prst="rect">
            <a:avLst/>
          </a:prstGeom>
          <a:noFill/>
        </p:spPr>
        <p:txBody>
          <a:bodyPr wrap="square" rtlCol="0">
            <a:spAutoFit/>
          </a:bodyPr>
          <a:lstStyle/>
          <a:p>
            <a:pPr algn="just"/>
            <a:r>
              <a:rPr lang="it-IT" sz="2300" dirty="0">
                <a:latin typeface="Times New Roman" panose="02020603050405020304" pitchFamily="18" charset="0"/>
                <a:cs typeface="Times New Roman" panose="02020603050405020304" pitchFamily="18" charset="0"/>
              </a:rPr>
              <a:t>Ai fini dell’identificazione del titolare effettivo il professionista chiede al cliente le informazioni e i dati a tal fine </a:t>
            </a:r>
            <a:r>
              <a:rPr lang="it-IT" sz="2300" dirty="0" smtClean="0">
                <a:latin typeface="Times New Roman" panose="02020603050405020304" pitchFamily="18" charset="0"/>
                <a:cs typeface="Times New Roman" panose="02020603050405020304" pitchFamily="18" charset="0"/>
              </a:rPr>
              <a:t>necessari (nome </a:t>
            </a:r>
            <a:r>
              <a:rPr lang="it-IT" sz="2300" dirty="0">
                <a:latin typeface="Times New Roman" panose="02020603050405020304" pitchFamily="18" charset="0"/>
                <a:cs typeface="Times New Roman" panose="02020603050405020304" pitchFamily="18" charset="0"/>
              </a:rPr>
              <a:t>e cognome, luogo di nascita, residenza, codice fiscale). </a:t>
            </a:r>
            <a:endParaRPr lang="it-IT" sz="2300" dirty="0" smtClean="0">
              <a:latin typeface="Times New Roman" panose="02020603050405020304" pitchFamily="18" charset="0"/>
              <a:cs typeface="Times New Roman" panose="02020603050405020304" pitchFamily="18" charset="0"/>
            </a:endParaRPr>
          </a:p>
          <a:p>
            <a:pPr algn="just"/>
            <a:endParaRPr lang="it-IT" sz="2300" dirty="0">
              <a:latin typeface="Times New Roman" panose="02020603050405020304" pitchFamily="18" charset="0"/>
              <a:cs typeface="Times New Roman" panose="02020603050405020304" pitchFamily="18" charset="0"/>
            </a:endParaRPr>
          </a:p>
          <a:p>
            <a:pPr algn="just"/>
            <a:r>
              <a:rPr lang="it-IT" sz="2300" b="1" dirty="0" smtClean="0">
                <a:latin typeface="Times New Roman" panose="02020603050405020304" pitchFamily="18" charset="0"/>
                <a:cs typeface="Times New Roman" panose="02020603050405020304" pitchFamily="18" charset="0"/>
              </a:rPr>
              <a:t>Il </a:t>
            </a:r>
            <a:r>
              <a:rPr lang="it-IT" sz="2300" b="1" dirty="0">
                <a:latin typeface="Times New Roman" panose="02020603050405020304" pitchFamily="18" charset="0"/>
                <a:cs typeface="Times New Roman" panose="02020603050405020304" pitchFamily="18" charset="0"/>
              </a:rPr>
              <a:t>cliente ha l’obbligo di fornire per iscritto, sotto la propria responsabilità, tutte le informazioni necessarie e aggiornate</a:t>
            </a:r>
            <a:r>
              <a:rPr lang="it-IT" sz="2300" dirty="0">
                <a:latin typeface="Times New Roman" panose="02020603050405020304" pitchFamily="18" charset="0"/>
                <a:cs typeface="Times New Roman" panose="02020603050405020304" pitchFamily="18" charset="0"/>
              </a:rPr>
              <a:t> per consentire ai soggetti obbligati di adempiere agli obblighi di adeguata verifica </a:t>
            </a:r>
            <a:r>
              <a:rPr lang="it-IT" sz="2300" dirty="0" smtClean="0">
                <a:latin typeface="Times New Roman" panose="02020603050405020304" pitchFamily="18" charset="0"/>
                <a:cs typeface="Times New Roman" panose="02020603050405020304" pitchFamily="18" charset="0"/>
              </a:rPr>
              <a:t>(art</a:t>
            </a:r>
            <a:r>
              <a:rPr lang="it-IT" sz="2300" dirty="0">
                <a:latin typeface="Times New Roman" panose="02020603050405020304" pitchFamily="18" charset="0"/>
                <a:cs typeface="Times New Roman" panose="02020603050405020304" pitchFamily="18" charset="0"/>
              </a:rPr>
              <a:t>. 22, d.lgs. 231/2007 e </a:t>
            </a:r>
            <a:r>
              <a:rPr lang="it-IT" sz="2300" dirty="0" err="1">
                <a:latin typeface="Times New Roman" panose="02020603050405020304" pitchFamily="18" charset="0"/>
                <a:cs typeface="Times New Roman" panose="02020603050405020304" pitchFamily="18" charset="0"/>
              </a:rPr>
              <a:t>s.m.i</a:t>
            </a:r>
            <a:r>
              <a:rPr lang="it-IT" sz="2300" dirty="0" err="1" smtClean="0">
                <a:latin typeface="Times New Roman" panose="02020603050405020304" pitchFamily="18" charset="0"/>
                <a:cs typeface="Times New Roman" panose="02020603050405020304" pitchFamily="18" charset="0"/>
              </a:rPr>
              <a:t>.</a:t>
            </a:r>
            <a:r>
              <a:rPr lang="it-IT" sz="2300" dirty="0" smtClean="0">
                <a:latin typeface="Times New Roman" panose="02020603050405020304" pitchFamily="18" charset="0"/>
                <a:cs typeface="Times New Roman" panose="02020603050405020304" pitchFamily="18" charset="0"/>
              </a:rPr>
              <a:t>).</a:t>
            </a:r>
          </a:p>
          <a:p>
            <a:pPr algn="just"/>
            <a:endParaRPr lang="it-IT" sz="2300" dirty="0">
              <a:latin typeface="Times New Roman" panose="02020603050405020304" pitchFamily="18" charset="0"/>
              <a:cs typeface="Times New Roman" panose="02020603050405020304" pitchFamily="18" charset="0"/>
            </a:endParaRPr>
          </a:p>
          <a:p>
            <a:pPr algn="just"/>
            <a:r>
              <a:rPr lang="it-IT" sz="2300" dirty="0">
                <a:latin typeface="Times New Roman" panose="02020603050405020304" pitchFamily="18" charset="0"/>
                <a:cs typeface="Times New Roman" panose="02020603050405020304" pitchFamily="18" charset="0"/>
              </a:rPr>
              <a:t>Da tale obbligo giuridico discende una </a:t>
            </a:r>
            <a:r>
              <a:rPr lang="it-IT" sz="2300" b="1" dirty="0">
                <a:latin typeface="Times New Roman" panose="02020603050405020304" pitchFamily="18" charset="0"/>
                <a:cs typeface="Times New Roman" panose="02020603050405020304" pitchFamily="18" charset="0"/>
              </a:rPr>
              <a:t>valenza generale del principio di affidabilità</a:t>
            </a:r>
            <a:r>
              <a:rPr lang="it-IT" sz="2300" b="1" dirty="0" smtClean="0">
                <a:latin typeface="Times New Roman" panose="02020603050405020304" pitchFamily="18" charset="0"/>
                <a:cs typeface="Times New Roman" panose="02020603050405020304" pitchFamily="18" charset="0"/>
              </a:rPr>
              <a:t>.</a:t>
            </a:r>
          </a:p>
          <a:p>
            <a:pPr algn="just"/>
            <a:endParaRPr lang="it-IT" sz="2300" dirty="0">
              <a:latin typeface="Times New Roman" panose="02020603050405020304" pitchFamily="18" charset="0"/>
              <a:cs typeface="Times New Roman" panose="02020603050405020304" pitchFamily="18" charset="0"/>
            </a:endParaRPr>
          </a:p>
          <a:p>
            <a:pPr algn="just"/>
            <a:r>
              <a:rPr lang="it-IT" sz="2300" b="1" dirty="0">
                <a:latin typeface="Times New Roman" panose="02020603050405020304" pitchFamily="18" charset="0"/>
                <a:cs typeface="Times New Roman" panose="02020603050405020304" pitchFamily="18" charset="0"/>
              </a:rPr>
              <a:t>La consultazione di pubblici registri non costituisce modalità sufficiente ai fini del corretto assolvimento </a:t>
            </a:r>
            <a:r>
              <a:rPr lang="it-IT" sz="2300" b="1" dirty="0" smtClean="0">
                <a:latin typeface="Times New Roman" panose="02020603050405020304" pitchFamily="18" charset="0"/>
                <a:cs typeface="Times New Roman" panose="02020603050405020304" pitchFamily="18" charset="0"/>
              </a:rPr>
              <a:t>dell’obbligo di </a:t>
            </a:r>
            <a:r>
              <a:rPr lang="it-IT" sz="2300" b="1" dirty="0">
                <a:latin typeface="Times New Roman" panose="02020603050405020304" pitchFamily="18" charset="0"/>
                <a:cs typeface="Times New Roman" panose="02020603050405020304" pitchFamily="18" charset="0"/>
              </a:rPr>
              <a:t>identificazione del titolare effettivo</a:t>
            </a:r>
            <a:r>
              <a:rPr lang="it-IT" sz="2300" dirty="0">
                <a:latin typeface="Times New Roman" panose="02020603050405020304" pitchFamily="18" charset="0"/>
                <a:cs typeface="Times New Roman" panose="02020603050405020304" pitchFamily="18" charset="0"/>
              </a:rPr>
              <a:t>, in quanto strumento previsto a supporto e non in sostituzione degli adempimenti  di adeguata verifica.</a:t>
            </a:r>
          </a:p>
        </p:txBody>
      </p:sp>
      <p:sp>
        <p:nvSpPr>
          <p:cNvPr id="5" name="Segnaposto piè di pagina 4"/>
          <p:cNvSpPr>
            <a:spLocks noGrp="1"/>
          </p:cNvSpPr>
          <p:nvPr>
            <p:ph type="ftr" sz="quarter" idx="11"/>
          </p:nvPr>
        </p:nvSpPr>
        <p:spPr>
          <a:xfrm>
            <a:off x="3143703" y="6440279"/>
            <a:ext cx="2895600" cy="365125"/>
          </a:xfrm>
        </p:spPr>
        <p:txBody>
          <a:bodyPr/>
          <a:lstStyle/>
          <a:p>
            <a:r>
              <a:rPr lang="it-IT" dirty="0" smtClean="0"/>
              <a:t>Prof. Avv. Valerio Vallefuoco</a:t>
            </a:r>
            <a:endParaRPr lang="it-IT" dirty="0"/>
          </a:p>
        </p:txBody>
      </p:sp>
    </p:spTree>
    <p:extLst>
      <p:ext uri="{BB962C8B-B14F-4D97-AF65-F5344CB8AC3E}">
        <p14:creationId xmlns:p14="http://schemas.microsoft.com/office/powerpoint/2010/main" val="32897983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0" y="61400"/>
            <a:ext cx="9036496" cy="476672"/>
          </a:xfrm>
          <a:prstGeom prst="rect">
            <a:avLst/>
          </a:prstGeom>
          <a:noFill/>
          <a:ln>
            <a:noFill/>
          </a:ln>
        </p:spPr>
        <p:txBody>
          <a:bodyPr lIns="121900" tIns="121900" rIns="121900" bIns="121900" anchor="t" anchorCtr="0">
            <a:noAutofit/>
          </a:bodyPr>
          <a:lstStyle/>
          <a:p>
            <a:pPr algn="ct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7</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REGOLA TECNICA N.5 DEL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CNDN</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(1/3)</a:t>
            </a:r>
            <a:endParaRPr lang="it-IT"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18</a:t>
            </a:fld>
            <a:endParaRPr lang="it-IT" dirty="0">
              <a:solidFill>
                <a:sysClr val="windowText" lastClr="000000"/>
              </a:solidFill>
            </a:endParaRPr>
          </a:p>
        </p:txBody>
      </p:sp>
      <p:sp>
        <p:nvSpPr>
          <p:cNvPr id="2" name="CasellaDiTesto 1"/>
          <p:cNvSpPr txBox="1"/>
          <p:nvPr/>
        </p:nvSpPr>
        <p:spPr>
          <a:xfrm>
            <a:off x="251520" y="1052736"/>
            <a:ext cx="8568952" cy="4493538"/>
          </a:xfrm>
          <a:prstGeom prst="rect">
            <a:avLst/>
          </a:prstGeom>
          <a:noFill/>
        </p:spPr>
        <p:txBody>
          <a:bodyPr wrap="square" rtlCol="0">
            <a:spAutoFit/>
          </a:bodyPr>
          <a:lstStyle/>
          <a:p>
            <a:pPr algn="just"/>
            <a:r>
              <a:rPr lang="it-IT" sz="2600" dirty="0">
                <a:latin typeface="Times New Roman" panose="02020603050405020304" pitchFamily="18" charset="0"/>
                <a:cs typeface="Times New Roman" panose="02020603050405020304" pitchFamily="18" charset="0"/>
              </a:rPr>
              <a:t>Ai fini dell’identificazione del titolare effettivo, assume rilievo il disposto di cui all’art.19 comma 1 </a:t>
            </a:r>
            <a:r>
              <a:rPr lang="it-IT" sz="2600" dirty="0" err="1">
                <a:latin typeface="Times New Roman" panose="02020603050405020304" pitchFamily="18" charset="0"/>
                <a:cs typeface="Times New Roman" panose="02020603050405020304" pitchFamily="18" charset="0"/>
              </a:rPr>
              <a:t>lett</a:t>
            </a:r>
            <a:r>
              <a:rPr lang="it-IT" sz="2600" dirty="0">
                <a:latin typeface="Times New Roman" panose="02020603050405020304" pitchFamily="18" charset="0"/>
                <a:cs typeface="Times New Roman" panose="02020603050405020304" pitchFamily="18" charset="0"/>
              </a:rPr>
              <a:t>. a) ai sensi del quale il cliente, all’atto dell’identificazione, fornisce “le informazioni necessarie a consentire l’identificazione del titolare effettivo</a:t>
            </a:r>
            <a:r>
              <a:rPr lang="it-IT" sz="2600" dirty="0" smtClean="0">
                <a:latin typeface="Times New Roman" panose="02020603050405020304" pitchFamily="18" charset="0"/>
                <a:cs typeface="Times New Roman" panose="02020603050405020304" pitchFamily="18" charset="0"/>
              </a:rPr>
              <a:t>.”</a:t>
            </a:r>
          </a:p>
          <a:p>
            <a:pPr algn="just"/>
            <a:endParaRPr lang="it-IT" sz="2600" dirty="0">
              <a:latin typeface="Times New Roman" panose="02020603050405020304" pitchFamily="18" charset="0"/>
              <a:cs typeface="Times New Roman" panose="02020603050405020304" pitchFamily="18" charset="0"/>
            </a:endParaRPr>
          </a:p>
          <a:p>
            <a:pPr algn="just"/>
            <a:r>
              <a:rPr lang="it-IT" sz="2600" dirty="0">
                <a:latin typeface="Times New Roman" panose="02020603050405020304" pitchFamily="18" charset="0"/>
                <a:cs typeface="Times New Roman" panose="02020603050405020304" pitchFamily="18" charset="0"/>
              </a:rPr>
              <a:t>Nel caso di dubbi  riscontro dei dati acquisiti con quelli riportati da fonti attendibili e indipendenti. </a:t>
            </a:r>
            <a:endParaRPr lang="it-IT" sz="2600" dirty="0" smtClean="0">
              <a:latin typeface="Times New Roman" panose="02020603050405020304" pitchFamily="18" charset="0"/>
              <a:cs typeface="Times New Roman" panose="02020603050405020304" pitchFamily="18" charset="0"/>
            </a:endParaRPr>
          </a:p>
          <a:p>
            <a:pPr algn="just"/>
            <a:endParaRPr lang="it-IT" sz="2600" dirty="0">
              <a:latin typeface="Times New Roman" panose="02020603050405020304" pitchFamily="18" charset="0"/>
              <a:cs typeface="Times New Roman" panose="02020603050405020304" pitchFamily="18" charset="0"/>
            </a:endParaRPr>
          </a:p>
          <a:p>
            <a:pPr algn="just"/>
            <a:r>
              <a:rPr lang="it-IT" sz="2600" dirty="0">
                <a:latin typeface="Times New Roman" panose="02020603050405020304" pitchFamily="18" charset="0"/>
                <a:cs typeface="Times New Roman" panose="02020603050405020304" pitchFamily="18" charset="0"/>
              </a:rPr>
              <a:t>La consultazione dei registri non esonera i soggetti obbligati dal valutare il rischio di riciclaggio e finanziamento del terrorismo.</a:t>
            </a:r>
          </a:p>
        </p:txBody>
      </p:sp>
      <p:sp>
        <p:nvSpPr>
          <p:cNvPr id="5" name="Segnaposto piè di pagina 4"/>
          <p:cNvSpPr>
            <a:spLocks noGrp="1"/>
          </p:cNvSpPr>
          <p:nvPr>
            <p:ph type="ftr" sz="quarter" idx="11"/>
          </p:nvPr>
        </p:nvSpPr>
        <p:spPr>
          <a:xfrm>
            <a:off x="3143703" y="6440279"/>
            <a:ext cx="2895600" cy="365125"/>
          </a:xfrm>
        </p:spPr>
        <p:txBody>
          <a:bodyPr/>
          <a:lstStyle/>
          <a:p>
            <a:r>
              <a:rPr lang="it-IT" dirty="0" smtClean="0"/>
              <a:t>Prof. Avv. Valerio Vallefuoco</a:t>
            </a:r>
            <a:endParaRPr lang="it-IT" dirty="0"/>
          </a:p>
        </p:txBody>
      </p:sp>
    </p:spTree>
    <p:extLst>
      <p:ext uri="{BB962C8B-B14F-4D97-AF65-F5344CB8AC3E}">
        <p14:creationId xmlns:p14="http://schemas.microsoft.com/office/powerpoint/2010/main" val="2688081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0" y="61400"/>
            <a:ext cx="9036496" cy="476672"/>
          </a:xfrm>
          <a:prstGeom prst="rect">
            <a:avLst/>
          </a:prstGeom>
          <a:noFill/>
          <a:ln>
            <a:noFill/>
          </a:ln>
        </p:spPr>
        <p:txBody>
          <a:bodyPr lIns="121900" tIns="121900" rIns="121900" bIns="121900" anchor="t" anchorCtr="0">
            <a:noAutofit/>
          </a:bodyPr>
          <a:lstStyle/>
          <a:p>
            <a:pPr algn="ct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7</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REGOLA TECNICA N.5 DEL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CNDN</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(2/3)</a:t>
            </a:r>
            <a:endParaRPr lang="it-IT"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19</a:t>
            </a:fld>
            <a:endParaRPr lang="it-IT" dirty="0">
              <a:solidFill>
                <a:sysClr val="windowText" lastClr="000000"/>
              </a:solidFill>
            </a:endParaRPr>
          </a:p>
        </p:txBody>
      </p:sp>
      <p:sp>
        <p:nvSpPr>
          <p:cNvPr id="2" name="CasellaDiTesto 1"/>
          <p:cNvSpPr txBox="1"/>
          <p:nvPr/>
        </p:nvSpPr>
        <p:spPr>
          <a:xfrm>
            <a:off x="251520" y="1052736"/>
            <a:ext cx="8568952" cy="4093428"/>
          </a:xfrm>
          <a:prstGeom prst="rect">
            <a:avLst/>
          </a:prstGeom>
          <a:noFill/>
        </p:spPr>
        <p:txBody>
          <a:bodyPr wrap="square" rtlCol="0">
            <a:spAutoFit/>
          </a:bodyPr>
          <a:lstStyle/>
          <a:p>
            <a:pPr algn="just"/>
            <a:r>
              <a:rPr lang="it-IT" sz="2600" b="1" u="sng" dirty="0">
                <a:latin typeface="Times New Roman" panose="02020603050405020304" pitchFamily="18" charset="0"/>
                <a:cs typeface="Times New Roman" panose="02020603050405020304" pitchFamily="18" charset="0"/>
              </a:rPr>
              <a:t>Nel caso di </a:t>
            </a:r>
            <a:r>
              <a:rPr lang="it-IT" sz="2600" b="1" i="1" u="sng" dirty="0" smtClean="0">
                <a:latin typeface="Times New Roman" panose="02020603050405020304" pitchFamily="18" charset="0"/>
                <a:cs typeface="Times New Roman" panose="02020603050405020304" pitchFamily="18" charset="0"/>
              </a:rPr>
              <a:t>trust</a:t>
            </a:r>
            <a:r>
              <a:rPr lang="it-IT" sz="2600" dirty="0" smtClean="0">
                <a:latin typeface="Times New Roman" panose="02020603050405020304" pitchFamily="18" charset="0"/>
                <a:cs typeface="Times New Roman" panose="02020603050405020304" pitchFamily="18" charset="0"/>
              </a:rPr>
              <a:t> sono </a:t>
            </a:r>
            <a:r>
              <a:rPr lang="it-IT" sz="2600" dirty="0">
                <a:latin typeface="Times New Roman" panose="02020603050405020304" pitchFamily="18" charset="0"/>
                <a:cs typeface="Times New Roman" panose="02020603050405020304" pitchFamily="18" charset="0"/>
              </a:rPr>
              <a:t>informazioni rilevanti ai fini dell’individuazione del titolare effettivo </a:t>
            </a:r>
            <a:r>
              <a:rPr lang="it-IT" sz="2600" dirty="0" smtClean="0">
                <a:latin typeface="Times New Roman" panose="02020603050405020304" pitchFamily="18" charset="0"/>
                <a:cs typeface="Times New Roman" panose="02020603050405020304" pitchFamily="18" charset="0"/>
              </a:rPr>
              <a:t>:</a:t>
            </a:r>
          </a:p>
          <a:p>
            <a:pPr algn="just"/>
            <a:endParaRPr lang="it-IT" sz="2600" dirty="0">
              <a:latin typeface="Times New Roman" panose="02020603050405020304" pitchFamily="18" charset="0"/>
              <a:cs typeface="Times New Roman" panose="02020603050405020304" pitchFamily="18" charset="0"/>
            </a:endParaRPr>
          </a:p>
          <a:p>
            <a:pPr algn="just"/>
            <a:r>
              <a:rPr lang="it-IT" sz="2600" dirty="0">
                <a:latin typeface="Times New Roman" panose="02020603050405020304" pitchFamily="18" charset="0"/>
                <a:cs typeface="Times New Roman" panose="02020603050405020304" pitchFamily="18" charset="0"/>
              </a:rPr>
              <a:t>l’identità del fondatore, del fiduciario o dei fiduciari, del guardiano ovvero di altra persona per conto del fiduciario, ove esistenti, dei beneficiari o classe di beneficiari e delle altre persone fisiche che esercitano il controllo sul trust e di qualunque altra persona fisica che esercita, in ultima istanza, il controllo sui beni conferiti nel trust attraverso la proprietà diretta o indiretta o attraverso altri mezzi.</a:t>
            </a:r>
          </a:p>
        </p:txBody>
      </p:sp>
      <p:sp>
        <p:nvSpPr>
          <p:cNvPr id="5" name="Segnaposto piè di pagina 4"/>
          <p:cNvSpPr>
            <a:spLocks noGrp="1"/>
          </p:cNvSpPr>
          <p:nvPr>
            <p:ph type="ftr" sz="quarter" idx="11"/>
          </p:nvPr>
        </p:nvSpPr>
        <p:spPr>
          <a:xfrm>
            <a:off x="3143703" y="6440279"/>
            <a:ext cx="2895600" cy="365125"/>
          </a:xfrm>
        </p:spPr>
        <p:txBody>
          <a:bodyPr/>
          <a:lstStyle/>
          <a:p>
            <a:r>
              <a:rPr lang="it-IT" dirty="0" smtClean="0"/>
              <a:t>Prof. Avv. Valerio Vallefuoco</a:t>
            </a:r>
            <a:endParaRPr lang="it-IT" dirty="0"/>
          </a:p>
        </p:txBody>
      </p:sp>
    </p:spTree>
    <p:extLst>
      <p:ext uri="{BB962C8B-B14F-4D97-AF65-F5344CB8AC3E}">
        <p14:creationId xmlns:p14="http://schemas.microsoft.com/office/powerpoint/2010/main" val="909287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a:spLocks noGrp="1"/>
          </p:cNvSpPr>
          <p:nvPr>
            <p:ph type="sldNum" sz="quarter" idx="12"/>
          </p:nvPr>
        </p:nvSpPr>
        <p:spPr/>
        <p:txBody>
          <a:bodyPr/>
          <a:lstStyle/>
          <a:p>
            <a:fld id="{E6B52471-02E3-4B04-BF8F-974A1E64B8AC}" type="slidenum">
              <a:rPr lang="it-IT" smtClean="0">
                <a:solidFill>
                  <a:prstClr val="black"/>
                </a:solidFill>
              </a:rPr>
              <a:pPr/>
              <a:t>2</a:t>
            </a:fld>
            <a:endParaRPr lang="it-IT">
              <a:solidFill>
                <a:prstClr val="black"/>
              </a:solidFill>
            </a:endParaRPr>
          </a:p>
        </p:txBody>
      </p:sp>
      <p:sp>
        <p:nvSpPr>
          <p:cNvPr id="5" name="CasellaDiTesto 4"/>
          <p:cNvSpPr txBox="1"/>
          <p:nvPr/>
        </p:nvSpPr>
        <p:spPr>
          <a:xfrm>
            <a:off x="186174" y="14395"/>
            <a:ext cx="8784977" cy="584775"/>
          </a:xfrm>
          <a:prstGeom prst="rect">
            <a:avLst/>
          </a:prstGeom>
          <a:noFill/>
        </p:spPr>
        <p:txBody>
          <a:bodyPr wrap="square" rtlCol="0">
            <a:spAutoFit/>
          </a:bodyPr>
          <a:lstStyle/>
          <a:p>
            <a:pPr algn="ctr"/>
            <a:r>
              <a:rPr lang="it-IT" sz="31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1. V DIRETTIVA ANTIRICICLAGGIO</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(1/9)</a:t>
            </a:r>
          </a:p>
        </p:txBody>
      </p:sp>
      <p:sp>
        <p:nvSpPr>
          <p:cNvPr id="2" name="CasellaDiTesto 1"/>
          <p:cNvSpPr txBox="1"/>
          <p:nvPr/>
        </p:nvSpPr>
        <p:spPr>
          <a:xfrm>
            <a:off x="186173" y="412595"/>
            <a:ext cx="8346263" cy="954107"/>
          </a:xfrm>
          <a:prstGeom prst="rect">
            <a:avLst/>
          </a:prstGeom>
          <a:noFill/>
        </p:spPr>
        <p:txBody>
          <a:bodyPr wrap="square" rtlCol="0">
            <a:spAutoFit/>
          </a:bodyPr>
          <a:lstStyle/>
          <a:p>
            <a:pPr algn="ctr"/>
            <a:r>
              <a:rPr lang="it-IT" sz="2800" b="1" dirty="0" smtClean="0">
                <a:solidFill>
                  <a:prstClr val="black"/>
                </a:solidFill>
                <a:latin typeface="Times New Roman" panose="02020603050405020304" pitchFamily="18" charset="0"/>
                <a:cs typeface="Times New Roman" panose="02020603050405020304" pitchFamily="18" charset="0"/>
              </a:rPr>
              <a:t>Cosa cambia</a:t>
            </a:r>
          </a:p>
          <a:p>
            <a:pPr algn="ctr"/>
            <a:r>
              <a:rPr lang="it-IT" sz="2800" b="1" dirty="0" smtClean="0">
                <a:solidFill>
                  <a:prstClr val="black"/>
                </a:solidFill>
                <a:latin typeface="Times New Roman" panose="02020603050405020304" pitchFamily="18" charset="0"/>
                <a:cs typeface="Times New Roman" panose="02020603050405020304" pitchFamily="18" charset="0"/>
              </a:rPr>
              <a:t>Estensione delle categorie di </a:t>
            </a:r>
            <a:r>
              <a:rPr lang="it-IT" sz="2800" b="1" i="1" dirty="0" smtClean="0">
                <a:solidFill>
                  <a:prstClr val="black"/>
                </a:solidFill>
                <a:latin typeface="Times New Roman" panose="02020603050405020304" pitchFamily="18" charset="0"/>
                <a:cs typeface="Times New Roman" panose="02020603050405020304" pitchFamily="18" charset="0"/>
              </a:rPr>
              <a:t>obbligati</a:t>
            </a:r>
            <a:endParaRPr lang="it-IT" sz="2700" b="1" i="1" dirty="0">
              <a:solidFill>
                <a:prstClr val="black"/>
              </a:solidFill>
              <a:latin typeface="Times New Roman" panose="02020603050405020304" pitchFamily="18" charset="0"/>
              <a:cs typeface="Times New Roman" panose="02020603050405020304" pitchFamily="18" charset="0"/>
            </a:endParaRPr>
          </a:p>
        </p:txBody>
      </p:sp>
      <p:sp>
        <p:nvSpPr>
          <p:cNvPr id="6" name="AutoShape 4"/>
          <p:cNvSpPr>
            <a:spLocks noChangeArrowheads="1"/>
          </p:cNvSpPr>
          <p:nvPr/>
        </p:nvSpPr>
        <p:spPr bwMode="auto">
          <a:xfrm>
            <a:off x="218044" y="1414658"/>
            <a:ext cx="3993916" cy="4777273"/>
          </a:xfrm>
          <a:prstGeom prst="roundRect">
            <a:avLst>
              <a:gd name="adj" fmla="val 16667"/>
            </a:avLst>
          </a:prstGeom>
          <a:solidFill>
            <a:schemeClr val="bg1">
              <a:alpha val="75000"/>
            </a:schemeClr>
          </a:solidFill>
          <a:ln>
            <a:headEnd/>
            <a:tailEnd/>
          </a:ln>
        </p:spPr>
        <p:style>
          <a:lnRef idx="2">
            <a:schemeClr val="accent5"/>
          </a:lnRef>
          <a:fillRef idx="1">
            <a:schemeClr val="lt1"/>
          </a:fillRef>
          <a:effectRef idx="0">
            <a:schemeClr val="accent5"/>
          </a:effectRef>
          <a:fontRef idx="minor">
            <a:schemeClr val="dk1"/>
          </a:fontRef>
        </p:style>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2400" dirty="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tileRect r="-100000" b="-100000"/>
              </a:gradFill>
              <a:latin typeface="Times New Roman" pitchFamily="18" charset="0"/>
            </a:endParaRPr>
          </a:p>
        </p:txBody>
      </p:sp>
      <p:sp>
        <p:nvSpPr>
          <p:cNvPr id="8" name="AutoShape 4"/>
          <p:cNvSpPr>
            <a:spLocks noChangeArrowheads="1"/>
          </p:cNvSpPr>
          <p:nvPr/>
        </p:nvSpPr>
        <p:spPr bwMode="auto">
          <a:xfrm>
            <a:off x="4386480" y="1349496"/>
            <a:ext cx="4584671" cy="4907595"/>
          </a:xfrm>
          <a:prstGeom prst="roundRect">
            <a:avLst>
              <a:gd name="adj" fmla="val 16667"/>
            </a:avLst>
          </a:prstGeom>
          <a:solidFill>
            <a:schemeClr val="lt1">
              <a:alpha val="71000"/>
            </a:schemeClr>
          </a:solidFill>
          <a:ln>
            <a:headEnd/>
            <a:tailEnd/>
          </a:ln>
        </p:spPr>
        <p:style>
          <a:lnRef idx="2">
            <a:schemeClr val="accent5"/>
          </a:lnRef>
          <a:fillRef idx="1">
            <a:schemeClr val="lt1"/>
          </a:fillRef>
          <a:effectRef idx="0">
            <a:schemeClr val="accent5"/>
          </a:effectRef>
          <a:fontRef idx="minor">
            <a:schemeClr val="dk1"/>
          </a:fontRef>
        </p:style>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2400" dirty="0">
              <a:latin typeface="Times New Roman" pitchFamily="18" charset="0"/>
            </a:endParaRPr>
          </a:p>
        </p:txBody>
      </p:sp>
      <p:sp>
        <p:nvSpPr>
          <p:cNvPr id="3" name="CasellaDiTesto 2"/>
          <p:cNvSpPr txBox="1"/>
          <p:nvPr/>
        </p:nvSpPr>
        <p:spPr>
          <a:xfrm>
            <a:off x="310683" y="1412776"/>
            <a:ext cx="3816424" cy="2308324"/>
          </a:xfrm>
          <a:prstGeom prst="rect">
            <a:avLst/>
          </a:prstGeom>
          <a:noFill/>
        </p:spPr>
        <p:txBody>
          <a:bodyPr wrap="square" rtlCol="0">
            <a:spAutoFit/>
          </a:bodyPr>
          <a:lstStyle/>
          <a:p>
            <a:pPr algn="ctr"/>
            <a:r>
              <a:rPr lang="it-IT" sz="1600" b="1" dirty="0" smtClean="0">
                <a:latin typeface="Times New Roman" panose="02020603050405020304" pitchFamily="18" charset="0"/>
                <a:cs typeface="Times New Roman" panose="02020603050405020304" pitchFamily="18" charset="0"/>
              </a:rPr>
              <a:t>IV DIRETTIVA</a:t>
            </a:r>
          </a:p>
          <a:p>
            <a:r>
              <a:rPr lang="it-IT" sz="1600" b="1" dirty="0" smtClean="0">
                <a:latin typeface="Times New Roman" panose="02020603050405020304" pitchFamily="18" charset="0"/>
                <a:cs typeface="Times New Roman" panose="02020603050405020304" pitchFamily="18" charset="0"/>
              </a:rPr>
              <a:t>A chi si applica</a:t>
            </a:r>
          </a:p>
          <a:p>
            <a:endParaRPr lang="it-IT" sz="1600" b="1"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it-IT" sz="1600" dirty="0" smtClean="0">
                <a:latin typeface="Times New Roman" panose="02020603050405020304" pitchFamily="18" charset="0"/>
                <a:cs typeface="Times New Roman" panose="02020603050405020304" pitchFamily="18" charset="0"/>
              </a:rPr>
              <a:t>Intermediari bancari e finanziari;</a:t>
            </a:r>
          </a:p>
          <a:p>
            <a:pPr marL="285750" indent="-285750" algn="just">
              <a:buFont typeface="Arial" panose="020B0604020202020204" pitchFamily="34" charset="0"/>
              <a:buChar char="•"/>
            </a:pPr>
            <a:r>
              <a:rPr lang="it-IT" sz="1600" dirty="0" smtClean="0">
                <a:latin typeface="Times New Roman" panose="02020603050405020304" pitchFamily="18" charset="0"/>
                <a:cs typeface="Times New Roman" panose="02020603050405020304" pitchFamily="18" charset="0"/>
              </a:rPr>
              <a:t>Altri operatori finanziari;</a:t>
            </a:r>
          </a:p>
          <a:p>
            <a:pPr marL="285750" indent="-285750" algn="just">
              <a:buFont typeface="Arial" panose="020B0604020202020204" pitchFamily="34" charset="0"/>
              <a:buChar char="•"/>
            </a:pPr>
            <a:r>
              <a:rPr lang="it-IT" sz="1600" dirty="0" smtClean="0">
                <a:latin typeface="Times New Roman" panose="02020603050405020304" pitchFamily="18" charset="0"/>
                <a:cs typeface="Times New Roman" panose="02020603050405020304" pitchFamily="18" charset="0"/>
              </a:rPr>
              <a:t>Professionisti;</a:t>
            </a:r>
          </a:p>
          <a:p>
            <a:pPr marL="285750" indent="-285750" algn="just">
              <a:buFont typeface="Arial" panose="020B0604020202020204" pitchFamily="34" charset="0"/>
              <a:buChar char="•"/>
            </a:pPr>
            <a:r>
              <a:rPr lang="it-IT" sz="1600" dirty="0" smtClean="0">
                <a:latin typeface="Times New Roman" panose="02020603050405020304" pitchFamily="18" charset="0"/>
                <a:cs typeface="Times New Roman" panose="02020603050405020304" pitchFamily="18" charset="0"/>
              </a:rPr>
              <a:t>Altri operatori non finanziari;</a:t>
            </a:r>
          </a:p>
          <a:p>
            <a:pPr marL="285750" indent="-285750" algn="just">
              <a:buFont typeface="Arial" panose="020B0604020202020204" pitchFamily="34" charset="0"/>
              <a:buChar char="•"/>
            </a:pPr>
            <a:r>
              <a:rPr lang="it-IT" sz="1600" dirty="0" smtClean="0">
                <a:latin typeface="Times New Roman" panose="02020603050405020304" pitchFamily="18" charset="0"/>
                <a:cs typeface="Times New Roman" panose="02020603050405020304" pitchFamily="18" charset="0"/>
              </a:rPr>
              <a:t>Prestatori di servizi di gioco;</a:t>
            </a:r>
          </a:p>
          <a:p>
            <a:endParaRPr lang="it-IT" sz="1600" b="1" dirty="0" smtClean="0">
              <a:latin typeface="Times New Roman" panose="02020603050405020304" pitchFamily="18" charset="0"/>
              <a:cs typeface="Times New Roman" panose="02020603050405020304" pitchFamily="18" charset="0"/>
            </a:endParaRPr>
          </a:p>
        </p:txBody>
      </p:sp>
      <p:sp>
        <p:nvSpPr>
          <p:cNvPr id="10" name="CasellaDiTesto 9"/>
          <p:cNvSpPr txBox="1"/>
          <p:nvPr/>
        </p:nvSpPr>
        <p:spPr>
          <a:xfrm>
            <a:off x="4365373" y="1414658"/>
            <a:ext cx="4580269" cy="4885953"/>
          </a:xfrm>
          <a:prstGeom prst="rect">
            <a:avLst/>
          </a:prstGeom>
          <a:noFill/>
        </p:spPr>
        <p:txBody>
          <a:bodyPr wrap="square" rtlCol="0">
            <a:spAutoFit/>
          </a:bodyPr>
          <a:lstStyle/>
          <a:p>
            <a:pPr algn="ctr"/>
            <a:r>
              <a:rPr lang="it-IT" sz="1600" b="1" dirty="0" smtClean="0">
                <a:latin typeface="Times New Roman" panose="02020603050405020304" pitchFamily="18" charset="0"/>
                <a:cs typeface="Times New Roman" panose="02020603050405020304" pitchFamily="18" charset="0"/>
              </a:rPr>
              <a:t>V DIRETTIVA</a:t>
            </a:r>
          </a:p>
          <a:p>
            <a:r>
              <a:rPr lang="it-IT" sz="1600" b="1" dirty="0" smtClean="0">
                <a:latin typeface="Times New Roman" panose="02020603050405020304" pitchFamily="18" charset="0"/>
                <a:cs typeface="Times New Roman" panose="02020603050405020304" pitchFamily="18" charset="0"/>
              </a:rPr>
              <a:t>  Amplia la platea degli obbligati includendovi:</a:t>
            </a:r>
          </a:p>
          <a:p>
            <a:pPr algn="just"/>
            <a:endParaRPr lang="it-IT" sz="1550" b="1"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it-IT" sz="1550" b="1" dirty="0">
                <a:latin typeface="Times New Roman" panose="02020603050405020304" pitchFamily="18" charset="0"/>
                <a:cs typeface="Times New Roman" panose="02020603050405020304" pitchFamily="18" charset="0"/>
              </a:rPr>
              <a:t>prestatori di servizi di cambio tra valute virtuali e valute legali </a:t>
            </a:r>
            <a:r>
              <a:rPr lang="it-IT" sz="1550" dirty="0">
                <a:latin typeface="Times New Roman" panose="02020603050405020304" pitchFamily="18" charset="0"/>
                <a:cs typeface="Times New Roman" panose="02020603050405020304" pitchFamily="18" charset="0"/>
              </a:rPr>
              <a:t>(che il </a:t>
            </a:r>
            <a:r>
              <a:rPr lang="it-IT" sz="1550" dirty="0" err="1">
                <a:latin typeface="Times New Roman" panose="02020603050405020304" pitchFamily="18" charset="0"/>
                <a:cs typeface="Times New Roman" panose="02020603050405020304" pitchFamily="18" charset="0"/>
              </a:rPr>
              <a:t>D.Lgs.</a:t>
            </a:r>
            <a:r>
              <a:rPr lang="it-IT" sz="1550" dirty="0">
                <a:latin typeface="Times New Roman" panose="02020603050405020304" pitchFamily="18" charset="0"/>
                <a:cs typeface="Times New Roman" panose="02020603050405020304" pitchFamily="18" charset="0"/>
              </a:rPr>
              <a:t> n.90/2017, per quanto riguarda </a:t>
            </a:r>
            <a:r>
              <a:rPr lang="it-IT" sz="1550" b="1" dirty="0">
                <a:latin typeface="Times New Roman" panose="02020603050405020304" pitchFamily="18" charset="0"/>
                <a:cs typeface="Times New Roman" panose="02020603050405020304" pitchFamily="18" charset="0"/>
              </a:rPr>
              <a:t>il nostro ordinamento, già includeva  tra i soggetti obbligati agli adempimenti in materia di antiriciclaggio </a:t>
            </a:r>
            <a:r>
              <a:rPr lang="it-IT" sz="1550" dirty="0">
                <a:latin typeface="Times New Roman" panose="02020603050405020304" pitchFamily="18" charset="0"/>
                <a:cs typeface="Times New Roman" panose="02020603050405020304" pitchFamily="18" charset="0"/>
              </a:rPr>
              <a:t>(art. 3 </a:t>
            </a:r>
            <a:r>
              <a:rPr lang="it-IT" sz="1550" dirty="0" err="1">
                <a:latin typeface="Times New Roman" panose="02020603050405020304" pitchFamily="18" charset="0"/>
                <a:cs typeface="Times New Roman" panose="02020603050405020304" pitchFamily="18" charset="0"/>
              </a:rPr>
              <a:t>D.Lgs.</a:t>
            </a:r>
            <a:r>
              <a:rPr lang="it-IT" sz="1550" dirty="0">
                <a:latin typeface="Times New Roman" panose="02020603050405020304" pitchFamily="18" charset="0"/>
                <a:cs typeface="Times New Roman" panose="02020603050405020304" pitchFamily="18" charset="0"/>
              </a:rPr>
              <a:t> n. 231-2007</a:t>
            </a:r>
            <a:r>
              <a:rPr lang="it-IT" sz="1550" dirty="0" smtClean="0">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pPr>
            <a:r>
              <a:rPr lang="it-IT" sz="1550" dirty="0" smtClean="0">
                <a:latin typeface="Times New Roman" panose="02020603050405020304" pitchFamily="18" charset="0"/>
                <a:cs typeface="Times New Roman" panose="02020603050405020304" pitchFamily="18" charset="0"/>
              </a:rPr>
              <a:t> </a:t>
            </a:r>
            <a:r>
              <a:rPr lang="it-IT" sz="1550" b="1" dirty="0" smtClean="0">
                <a:latin typeface="Times New Roman" panose="02020603050405020304" pitchFamily="18" charset="0"/>
                <a:cs typeface="Times New Roman" panose="02020603050405020304" pitchFamily="18" charset="0"/>
              </a:rPr>
              <a:t>prestatori </a:t>
            </a:r>
            <a:r>
              <a:rPr lang="it-IT" sz="1550" b="1" dirty="0">
                <a:latin typeface="Times New Roman" panose="02020603050405020304" pitchFamily="18" charset="0"/>
                <a:cs typeface="Times New Roman" panose="02020603050405020304" pitchFamily="18" charset="0"/>
              </a:rPr>
              <a:t>di servizi di portafoglio digitale </a:t>
            </a:r>
            <a:r>
              <a:rPr lang="it-IT" sz="1550" dirty="0">
                <a:latin typeface="Times New Roman" panose="02020603050405020304" pitchFamily="18" charset="0"/>
                <a:cs typeface="Times New Roman" panose="02020603050405020304" pitchFamily="18" charset="0"/>
              </a:rPr>
              <a:t>(i c.d. </a:t>
            </a:r>
            <a:r>
              <a:rPr lang="it-IT" sz="1550" dirty="0" err="1" smtClean="0">
                <a:latin typeface="Times New Roman" panose="02020603050405020304" pitchFamily="18" charset="0"/>
                <a:cs typeface="Times New Roman" panose="02020603050405020304" pitchFamily="18" charset="0"/>
              </a:rPr>
              <a:t>Wallet</a:t>
            </a:r>
            <a:r>
              <a:rPr lang="it-IT" sz="1550" dirty="0" smtClean="0">
                <a:latin typeface="Times New Roman" panose="02020603050405020304" pitchFamily="18" charset="0"/>
                <a:cs typeface="Times New Roman" panose="02020603050405020304" pitchFamily="18" charset="0"/>
              </a:rPr>
              <a:t>). </a:t>
            </a:r>
          </a:p>
          <a:p>
            <a:pPr marL="285750" indent="-285750" algn="just">
              <a:buFont typeface="Arial" panose="020B0604020202020204" pitchFamily="34" charset="0"/>
              <a:buChar char="•"/>
            </a:pPr>
            <a:r>
              <a:rPr lang="it-IT" sz="1550" b="1" dirty="0" smtClean="0">
                <a:latin typeface="Times New Roman" panose="02020603050405020304" pitchFamily="18" charset="0"/>
                <a:cs typeface="Times New Roman" panose="02020603050405020304" pitchFamily="18" charset="0"/>
              </a:rPr>
              <a:t>agenti </a:t>
            </a:r>
            <a:r>
              <a:rPr lang="it-IT" sz="1550" b="1" dirty="0">
                <a:latin typeface="Times New Roman" panose="02020603050405020304" pitchFamily="18" charset="0"/>
                <a:cs typeface="Times New Roman" panose="02020603050405020304" pitchFamily="18" charset="0"/>
              </a:rPr>
              <a:t>immobiliari </a:t>
            </a:r>
            <a:r>
              <a:rPr lang="it-IT" sz="1550" dirty="0">
                <a:latin typeface="Times New Roman" panose="02020603050405020304" pitchFamily="18" charset="0"/>
                <a:cs typeface="Times New Roman" panose="02020603050405020304" pitchFamily="18" charset="0"/>
              </a:rPr>
              <a:t>anche quando agiscono in qualità di intermediari nella locazione di un bene immobile, ma solo </a:t>
            </a:r>
            <a:r>
              <a:rPr lang="it-IT" sz="1550" dirty="0" smtClean="0">
                <a:latin typeface="Times New Roman" panose="02020603050405020304" pitchFamily="18" charset="0"/>
                <a:cs typeface="Times New Roman" panose="02020603050405020304" pitchFamily="18" charset="0"/>
              </a:rPr>
              <a:t>in ordine </a:t>
            </a:r>
            <a:r>
              <a:rPr lang="it-IT" sz="1550" dirty="0">
                <a:latin typeface="Times New Roman" panose="02020603050405020304" pitchFamily="18" charset="0"/>
                <a:cs typeface="Times New Roman" panose="02020603050405020304" pitchFamily="18" charset="0"/>
              </a:rPr>
              <a:t>alle operazioni per le quali il canone mensile è pari o superiore a </a:t>
            </a:r>
            <a:r>
              <a:rPr lang="it-IT" sz="1550" dirty="0" smtClean="0">
                <a:latin typeface="Times New Roman" panose="02020603050405020304" pitchFamily="18" charset="0"/>
                <a:cs typeface="Times New Roman" panose="02020603050405020304" pitchFamily="18" charset="0"/>
              </a:rPr>
              <a:t>10.000€</a:t>
            </a:r>
            <a:r>
              <a:rPr lang="it-IT" sz="1550" dirty="0">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pPr>
            <a:r>
              <a:rPr lang="it-IT" sz="1550" b="1" dirty="0" smtClean="0">
                <a:latin typeface="Times New Roman" panose="02020603050405020304" pitchFamily="18" charset="0"/>
                <a:cs typeface="Times New Roman" panose="02020603050405020304" pitchFamily="18" charset="0"/>
              </a:rPr>
              <a:t>commercianti </a:t>
            </a:r>
            <a:r>
              <a:rPr lang="it-IT" sz="1550" b="1" dirty="0">
                <a:latin typeface="Times New Roman" panose="02020603050405020304" pitchFamily="18" charset="0"/>
                <a:cs typeface="Times New Roman" panose="02020603050405020304" pitchFamily="18" charset="0"/>
              </a:rPr>
              <a:t>di opere d’arte</a:t>
            </a:r>
            <a:r>
              <a:rPr lang="it-IT" sz="1550" dirty="0">
                <a:latin typeface="Times New Roman" panose="02020603050405020304" pitchFamily="18" charset="0"/>
                <a:cs typeface="Times New Roman" panose="02020603050405020304" pitchFamily="18" charset="0"/>
              </a:rPr>
              <a:t>, laddove il valore dell’operazione sia pari o superiore a 10.000€</a:t>
            </a:r>
          </a:p>
          <a:p>
            <a:pPr marL="285750" indent="-285750" algn="just">
              <a:buFont typeface="Arial" panose="020B0604020202020204" pitchFamily="34" charset="0"/>
              <a:buChar char="•"/>
            </a:pPr>
            <a:r>
              <a:rPr lang="it-IT" sz="1550" b="1" dirty="0" smtClean="0">
                <a:latin typeface="Times New Roman" panose="02020603050405020304" pitchFamily="18" charset="0"/>
                <a:cs typeface="Times New Roman" panose="02020603050405020304" pitchFamily="18" charset="0"/>
              </a:rPr>
              <a:t>qualunque </a:t>
            </a:r>
            <a:r>
              <a:rPr lang="it-IT" sz="1550" b="1" dirty="0">
                <a:latin typeface="Times New Roman" panose="02020603050405020304" pitchFamily="18" charset="0"/>
                <a:cs typeface="Times New Roman" panose="02020603050405020304" pitchFamily="18" charset="0"/>
              </a:rPr>
              <a:t>altra persona </a:t>
            </a:r>
            <a:r>
              <a:rPr lang="it-IT" sz="1550" dirty="0">
                <a:latin typeface="Times New Roman" panose="02020603050405020304" pitchFamily="18" charset="0"/>
                <a:cs typeface="Times New Roman" panose="02020603050405020304" pitchFamily="18" charset="0"/>
              </a:rPr>
              <a:t>(oltre i professionisti e altri soggetti già individuati come obbligati) </a:t>
            </a:r>
            <a:r>
              <a:rPr lang="it-IT" sz="1550" b="1" dirty="0">
                <a:latin typeface="Times New Roman" panose="02020603050405020304" pitchFamily="18" charset="0"/>
                <a:cs typeface="Times New Roman" panose="02020603050405020304" pitchFamily="18" charset="0"/>
              </a:rPr>
              <a:t>che presti, in via principale, assistenza o consulenza fiscale</a:t>
            </a:r>
            <a:r>
              <a:rPr lang="it-IT" sz="1600" dirty="0" smtClean="0">
                <a:latin typeface="Times New Roman" panose="02020603050405020304" pitchFamily="18" charset="0"/>
                <a:cs typeface="Times New Roman" panose="02020603050405020304" pitchFamily="18" charset="0"/>
              </a:rPr>
              <a:t>;</a:t>
            </a:r>
            <a:endParaRPr lang="it-IT" sz="1600" dirty="0">
              <a:latin typeface="Times New Roman" panose="02020603050405020304" pitchFamily="18" charset="0"/>
              <a:cs typeface="Times New Roman" panose="02020603050405020304" pitchFamily="18" charset="0"/>
            </a:endParaRPr>
          </a:p>
        </p:txBody>
      </p:sp>
      <p:sp>
        <p:nvSpPr>
          <p:cNvPr id="11" name="Segnaposto piè di pagina 10"/>
          <p:cNvSpPr>
            <a:spLocks noGrp="1"/>
          </p:cNvSpPr>
          <p:nvPr>
            <p:ph type="ftr" sz="quarter" idx="11"/>
          </p:nvPr>
        </p:nvSpPr>
        <p:spPr/>
        <p:txBody>
          <a:bodyPr/>
          <a:lstStyle/>
          <a:p>
            <a:r>
              <a:rPr lang="it-IT" smtClean="0"/>
              <a:t>Prof. Avv. Valerio Vallefuoco</a:t>
            </a:r>
            <a:endParaRPr lang="it-IT"/>
          </a:p>
        </p:txBody>
      </p:sp>
    </p:spTree>
    <p:extLst>
      <p:ext uri="{BB962C8B-B14F-4D97-AF65-F5344CB8AC3E}">
        <p14:creationId xmlns:p14="http://schemas.microsoft.com/office/powerpoint/2010/main" val="26377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17748" y="61400"/>
            <a:ext cx="9036496" cy="476672"/>
          </a:xfrm>
          <a:prstGeom prst="rect">
            <a:avLst/>
          </a:prstGeom>
          <a:noFill/>
          <a:ln>
            <a:noFill/>
          </a:ln>
        </p:spPr>
        <p:txBody>
          <a:bodyPr lIns="121900" tIns="121900" rIns="121900" bIns="121900" anchor="t" anchorCtr="0">
            <a:noAutofit/>
          </a:bodyPr>
          <a:lstStyle/>
          <a:p>
            <a:pPr algn="ct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7</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REGOLA TECNICA N.5 DEL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CNDN</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(3/3)</a:t>
            </a:r>
            <a:endParaRPr lang="it-IT"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20</a:t>
            </a:fld>
            <a:endParaRPr lang="it-IT" dirty="0">
              <a:solidFill>
                <a:sysClr val="windowText" lastClr="000000"/>
              </a:solidFill>
            </a:endParaRPr>
          </a:p>
        </p:txBody>
      </p:sp>
      <p:sp>
        <p:nvSpPr>
          <p:cNvPr id="2" name="CasellaDiTesto 1"/>
          <p:cNvSpPr txBox="1"/>
          <p:nvPr/>
        </p:nvSpPr>
        <p:spPr>
          <a:xfrm>
            <a:off x="251520" y="1556792"/>
            <a:ext cx="8568952" cy="2092881"/>
          </a:xfrm>
          <a:prstGeom prst="rect">
            <a:avLst/>
          </a:prstGeom>
          <a:noFill/>
        </p:spPr>
        <p:txBody>
          <a:bodyPr wrap="square" rtlCol="0">
            <a:spAutoFit/>
          </a:bodyPr>
          <a:lstStyle/>
          <a:p>
            <a:pPr algn="just"/>
            <a:r>
              <a:rPr lang="it-IT" sz="2600" b="1" u="sng" dirty="0">
                <a:latin typeface="Times New Roman" panose="02020603050405020304" pitchFamily="18" charset="0"/>
                <a:cs typeface="Times New Roman" panose="02020603050405020304" pitchFamily="18" charset="0"/>
              </a:rPr>
              <a:t>Nel caso di società di persone, di consorzi e enti privati non riconosciuti</a:t>
            </a:r>
            <a:r>
              <a:rPr lang="it-IT" sz="2600" dirty="0">
                <a:latin typeface="Times New Roman" panose="02020603050405020304" pitchFamily="18" charset="0"/>
                <a:cs typeface="Times New Roman" panose="02020603050405020304" pitchFamily="18" charset="0"/>
              </a:rPr>
              <a:t>, assume rilievo ai fini dell’individuazione del titolare effettivo, la figura della persona fisica che agisce come tramite di essi in qualità di legale rappresentante, cui vengono imputati gli effetti degli atti compiuti.</a:t>
            </a:r>
          </a:p>
        </p:txBody>
      </p:sp>
      <p:sp>
        <p:nvSpPr>
          <p:cNvPr id="5" name="Segnaposto piè di pagina 4"/>
          <p:cNvSpPr>
            <a:spLocks noGrp="1"/>
          </p:cNvSpPr>
          <p:nvPr>
            <p:ph type="ftr" sz="quarter" idx="11"/>
          </p:nvPr>
        </p:nvSpPr>
        <p:spPr>
          <a:xfrm>
            <a:off x="3143703" y="6440279"/>
            <a:ext cx="2895600" cy="365125"/>
          </a:xfrm>
        </p:spPr>
        <p:txBody>
          <a:bodyPr/>
          <a:lstStyle/>
          <a:p>
            <a:r>
              <a:rPr lang="it-IT" dirty="0" smtClean="0"/>
              <a:t>Prof. Avv. Valerio Vallefuoco</a:t>
            </a:r>
            <a:endParaRPr lang="it-IT" dirty="0"/>
          </a:p>
        </p:txBody>
      </p:sp>
    </p:spTree>
    <p:extLst>
      <p:ext uri="{BB962C8B-B14F-4D97-AF65-F5344CB8AC3E}">
        <p14:creationId xmlns:p14="http://schemas.microsoft.com/office/powerpoint/2010/main" val="2630571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17748" y="-35582"/>
            <a:ext cx="9036496" cy="476672"/>
          </a:xfrm>
          <a:prstGeom prst="rect">
            <a:avLst/>
          </a:prstGeom>
          <a:noFill/>
          <a:ln>
            <a:noFill/>
          </a:ln>
        </p:spPr>
        <p:txBody>
          <a:bodyPr lIns="121900" tIns="121900" rIns="121900" bIns="121900" anchor="t" anchorCtr="0">
            <a:noAutofit/>
          </a:bodyPr>
          <a:lstStyle/>
          <a:p>
            <a:pPr algn="ct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8</a:t>
            </a:r>
            <a:r>
              <a:rPr lang="it-IT"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 </a:t>
            </a:r>
            <a:r>
              <a:rPr lang="it-IT"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TITOLARE EFFETTIVO E INTERMEDIARI ASSICURATIVI</a:t>
            </a:r>
            <a:endParaRPr lang="it-IT"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21</a:t>
            </a:fld>
            <a:endParaRPr lang="it-IT" dirty="0">
              <a:solidFill>
                <a:sysClr val="windowText" lastClr="000000"/>
              </a:solidFill>
            </a:endParaRPr>
          </a:p>
        </p:txBody>
      </p:sp>
      <p:sp>
        <p:nvSpPr>
          <p:cNvPr id="2" name="CasellaDiTesto 1"/>
          <p:cNvSpPr txBox="1"/>
          <p:nvPr/>
        </p:nvSpPr>
        <p:spPr>
          <a:xfrm>
            <a:off x="-6691" y="1016371"/>
            <a:ext cx="9036496" cy="5632311"/>
          </a:xfrm>
          <a:prstGeom prst="rect">
            <a:avLst/>
          </a:prstGeom>
          <a:noFill/>
        </p:spPr>
        <p:txBody>
          <a:bodyPr wrap="square" rtlCol="0">
            <a:spAutoFit/>
          </a:bodyPr>
          <a:lstStyle/>
          <a:p>
            <a:pPr algn="just"/>
            <a:r>
              <a:rPr lang="it-IT" sz="2400" b="1" dirty="0">
                <a:latin typeface="Times New Roman" panose="02020603050405020304" pitchFamily="18" charset="0"/>
                <a:cs typeface="Times New Roman" panose="02020603050405020304" pitchFamily="18" charset="0"/>
              </a:rPr>
              <a:t>Regolamento  IVASS N.44 DEL 12 FEBBRAIO </a:t>
            </a:r>
            <a:r>
              <a:rPr lang="it-IT" sz="2400" b="1" dirty="0" smtClean="0">
                <a:latin typeface="Times New Roman" panose="02020603050405020304" pitchFamily="18" charset="0"/>
                <a:cs typeface="Times New Roman" panose="02020603050405020304" pitchFamily="18" charset="0"/>
              </a:rPr>
              <a:t>2019</a:t>
            </a:r>
          </a:p>
          <a:p>
            <a:pPr algn="just"/>
            <a:endParaRPr lang="it-IT" sz="2250" dirty="0">
              <a:latin typeface="Times New Roman" panose="02020603050405020304" pitchFamily="18" charset="0"/>
              <a:cs typeface="Times New Roman" panose="02020603050405020304" pitchFamily="18" charset="0"/>
            </a:endParaRPr>
          </a:p>
          <a:p>
            <a:pPr algn="just"/>
            <a:r>
              <a:rPr lang="it-IT" sz="2250" dirty="0">
                <a:latin typeface="Times New Roman" panose="02020603050405020304" pitchFamily="18" charset="0"/>
                <a:cs typeface="Times New Roman" panose="02020603050405020304" pitchFamily="18" charset="0"/>
              </a:rPr>
              <a:t>Gli intermediari assicurativi identificano il titolare effettivo del cliente e del beneficiario</a:t>
            </a:r>
            <a:r>
              <a:rPr lang="it-IT" sz="2250" dirty="0" smtClean="0">
                <a:latin typeface="Times New Roman" panose="02020603050405020304" pitchFamily="18" charset="0"/>
                <a:cs typeface="Times New Roman" panose="02020603050405020304" pitchFamily="18" charset="0"/>
              </a:rPr>
              <a:t>.</a:t>
            </a:r>
          </a:p>
          <a:p>
            <a:pPr algn="just"/>
            <a:endParaRPr lang="it-IT" sz="2250" dirty="0">
              <a:latin typeface="Times New Roman" panose="02020603050405020304" pitchFamily="18" charset="0"/>
              <a:cs typeface="Times New Roman" panose="02020603050405020304" pitchFamily="18" charset="0"/>
            </a:endParaRPr>
          </a:p>
          <a:p>
            <a:pPr algn="just"/>
            <a:r>
              <a:rPr lang="it-IT" sz="2250" dirty="0" smtClean="0">
                <a:latin typeface="Times New Roman" panose="02020603050405020304" pitchFamily="18" charset="0"/>
                <a:cs typeface="Times New Roman" panose="02020603050405020304" pitchFamily="18" charset="0"/>
              </a:rPr>
              <a:t>L’identificazione </a:t>
            </a:r>
            <a:r>
              <a:rPr lang="it-IT" sz="2250" dirty="0">
                <a:latin typeface="Times New Roman" panose="02020603050405020304" pitchFamily="18" charset="0"/>
                <a:cs typeface="Times New Roman" panose="02020603050405020304" pitchFamily="18" charset="0"/>
              </a:rPr>
              <a:t>del titolare effettivo del cliente ha luogo, senza che </a:t>
            </a:r>
            <a:r>
              <a:rPr lang="it-IT" sz="2250" dirty="0" smtClean="0">
                <a:latin typeface="Times New Roman" panose="02020603050405020304" pitchFamily="18" charset="0"/>
                <a:cs typeface="Times New Roman" panose="02020603050405020304" pitchFamily="18" charset="0"/>
              </a:rPr>
              <a:t>sia necessaria </a:t>
            </a:r>
            <a:r>
              <a:rPr lang="it-IT" sz="2250" dirty="0">
                <a:latin typeface="Times New Roman" panose="02020603050405020304" pitchFamily="18" charset="0"/>
                <a:cs typeface="Times New Roman" panose="02020603050405020304" pitchFamily="18" charset="0"/>
              </a:rPr>
              <a:t>la sua presenza fisica, contestualmente all’identificazione del cliente e sulla base dei dati identificativi da questi forniti</a:t>
            </a:r>
            <a:r>
              <a:rPr lang="it-IT" sz="2250" dirty="0" smtClean="0">
                <a:latin typeface="Times New Roman" panose="02020603050405020304" pitchFamily="18" charset="0"/>
                <a:cs typeface="Times New Roman" panose="02020603050405020304" pitchFamily="18" charset="0"/>
              </a:rPr>
              <a:t>.</a:t>
            </a:r>
          </a:p>
          <a:p>
            <a:pPr algn="just"/>
            <a:endParaRPr lang="it-IT" sz="2250" dirty="0">
              <a:latin typeface="Times New Roman" panose="02020603050405020304" pitchFamily="18" charset="0"/>
              <a:cs typeface="Times New Roman" panose="02020603050405020304" pitchFamily="18" charset="0"/>
            </a:endParaRPr>
          </a:p>
          <a:p>
            <a:pPr algn="just"/>
            <a:r>
              <a:rPr lang="it-IT" sz="2250" dirty="0">
                <a:latin typeface="Times New Roman" panose="02020603050405020304" pitchFamily="18" charset="0"/>
                <a:cs typeface="Times New Roman" panose="02020603050405020304" pitchFamily="18" charset="0"/>
              </a:rPr>
              <a:t>I dati identificativi del titolare effettivo del beneficiario sono forniti </a:t>
            </a:r>
            <a:r>
              <a:rPr lang="it-IT" sz="2250" dirty="0" smtClean="0">
                <a:latin typeface="Times New Roman" panose="02020603050405020304" pitchFamily="18" charset="0"/>
                <a:cs typeface="Times New Roman" panose="02020603050405020304" pitchFamily="18" charset="0"/>
              </a:rPr>
              <a:t>all’impresa:</a:t>
            </a:r>
          </a:p>
          <a:p>
            <a:pPr algn="just"/>
            <a:r>
              <a:rPr lang="it-IT" sz="2250" dirty="0" smtClean="0">
                <a:latin typeface="Times New Roman" panose="02020603050405020304" pitchFamily="18" charset="0"/>
                <a:cs typeface="Times New Roman" panose="02020603050405020304" pitchFamily="18" charset="0"/>
              </a:rPr>
              <a:t>	a) dal </a:t>
            </a:r>
            <a:r>
              <a:rPr lang="it-IT" sz="2250" dirty="0">
                <a:latin typeface="Times New Roman" panose="02020603050405020304" pitchFamily="18" charset="0"/>
                <a:cs typeface="Times New Roman" panose="02020603050405020304" pitchFamily="18" charset="0"/>
              </a:rPr>
              <a:t>beneficiario, che abbia comunicato per iscritto all’impresa la propria dichiarazione al contraente di  voler profittare del beneficio ai sensi dell’art. 1921 del cod. </a:t>
            </a:r>
            <a:r>
              <a:rPr lang="it-IT" sz="2250" dirty="0" smtClean="0">
                <a:latin typeface="Times New Roman" panose="02020603050405020304" pitchFamily="18" charset="0"/>
                <a:cs typeface="Times New Roman" panose="02020603050405020304" pitchFamily="18" charset="0"/>
              </a:rPr>
              <a:t>civ;</a:t>
            </a:r>
            <a:endParaRPr lang="it-IT" sz="2250" dirty="0">
              <a:latin typeface="Times New Roman" panose="02020603050405020304" pitchFamily="18" charset="0"/>
              <a:cs typeface="Times New Roman" panose="02020603050405020304" pitchFamily="18" charset="0"/>
            </a:endParaRPr>
          </a:p>
          <a:p>
            <a:pPr algn="just"/>
            <a:r>
              <a:rPr lang="it-IT" sz="2250" dirty="0" smtClean="0">
                <a:latin typeface="Times New Roman" panose="02020603050405020304" pitchFamily="18" charset="0"/>
                <a:cs typeface="Times New Roman" panose="02020603050405020304" pitchFamily="18" charset="0"/>
              </a:rPr>
              <a:t>	b) dal </a:t>
            </a:r>
            <a:r>
              <a:rPr lang="it-IT" sz="2250" dirty="0">
                <a:latin typeface="Times New Roman" panose="02020603050405020304" pitchFamily="18" charset="0"/>
                <a:cs typeface="Times New Roman" panose="02020603050405020304" pitchFamily="18" charset="0"/>
              </a:rPr>
              <a:t>cliente nell’atto di designazione consegnato all’impresa medesima, negli altri casi.</a:t>
            </a:r>
          </a:p>
        </p:txBody>
      </p:sp>
      <p:sp>
        <p:nvSpPr>
          <p:cNvPr id="5" name="Segnaposto piè di pagina 4"/>
          <p:cNvSpPr>
            <a:spLocks noGrp="1"/>
          </p:cNvSpPr>
          <p:nvPr>
            <p:ph type="ftr" sz="quarter" idx="11"/>
          </p:nvPr>
        </p:nvSpPr>
        <p:spPr>
          <a:xfrm>
            <a:off x="3143703" y="6440279"/>
            <a:ext cx="2895600" cy="365125"/>
          </a:xfrm>
        </p:spPr>
        <p:txBody>
          <a:bodyPr/>
          <a:lstStyle/>
          <a:p>
            <a:r>
              <a:rPr lang="it-IT" dirty="0" smtClean="0"/>
              <a:t>Prof. Avv. Valerio Vallefuoco</a:t>
            </a:r>
            <a:endParaRPr lang="it-IT" dirty="0"/>
          </a:p>
        </p:txBody>
      </p:sp>
    </p:spTree>
    <p:extLst>
      <p:ext uri="{BB962C8B-B14F-4D97-AF65-F5344CB8AC3E}">
        <p14:creationId xmlns:p14="http://schemas.microsoft.com/office/powerpoint/2010/main" val="18684803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17748" y="-35582"/>
            <a:ext cx="9036496" cy="476672"/>
          </a:xfrm>
          <a:prstGeom prst="rect">
            <a:avLst/>
          </a:prstGeom>
          <a:noFill/>
          <a:ln>
            <a:noFill/>
          </a:ln>
        </p:spPr>
        <p:txBody>
          <a:bodyPr lIns="121900" tIns="121900" rIns="121900" bIns="121900" anchor="t" anchorCtr="0">
            <a:noAutofit/>
          </a:bodyPr>
          <a:lstStyle/>
          <a:p>
            <a:pPr algn="ctr"/>
            <a:r>
              <a:rPr lang="it-IT"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9</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STRUMENTI DI VERIFICA </a:t>
            </a:r>
            <a:endParaRPr lang="it-IT"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22</a:t>
            </a:fld>
            <a:endParaRPr lang="it-IT" dirty="0">
              <a:solidFill>
                <a:sysClr val="windowText" lastClr="000000"/>
              </a:solidFill>
            </a:endParaRPr>
          </a:p>
        </p:txBody>
      </p:sp>
      <p:sp>
        <p:nvSpPr>
          <p:cNvPr id="2" name="CasellaDiTesto 1"/>
          <p:cNvSpPr txBox="1"/>
          <p:nvPr/>
        </p:nvSpPr>
        <p:spPr>
          <a:xfrm>
            <a:off x="17748" y="620688"/>
            <a:ext cx="9036496" cy="6001643"/>
          </a:xfrm>
          <a:prstGeom prst="rect">
            <a:avLst/>
          </a:prstGeom>
          <a:noFill/>
        </p:spPr>
        <p:txBody>
          <a:bodyPr wrap="square" rtlCol="0">
            <a:spAutoFit/>
          </a:bodyPr>
          <a:lstStyle/>
          <a:p>
            <a:pPr algn="just"/>
            <a:r>
              <a:rPr lang="it-IT" sz="2400" b="1" dirty="0">
                <a:latin typeface="Times New Roman" panose="02020603050405020304" pitchFamily="18" charset="0"/>
                <a:cs typeface="Times New Roman" panose="02020603050405020304" pitchFamily="18" charset="0"/>
              </a:rPr>
              <a:t>Regolamento  IVASS N.44 DEL 12 FEBBRAIO 2019</a:t>
            </a:r>
          </a:p>
          <a:p>
            <a:pPr algn="just"/>
            <a:r>
              <a:rPr lang="it-IT" sz="2400" dirty="0" smtClean="0">
                <a:latin typeface="Times New Roman" panose="02020603050405020304" pitchFamily="18" charset="0"/>
                <a:cs typeface="Times New Roman" panose="02020603050405020304" pitchFamily="18" charset="0"/>
              </a:rPr>
              <a:t>Oltre </a:t>
            </a:r>
            <a:r>
              <a:rPr lang="it-IT" sz="2400" dirty="0">
                <a:latin typeface="Times New Roman" panose="02020603050405020304" pitchFamily="18" charset="0"/>
                <a:cs typeface="Times New Roman" panose="02020603050405020304" pitchFamily="18" charset="0"/>
              </a:rPr>
              <a:t>al registro delle imprese italiano, rientrano tra le fonti affidabili e indipendenti  per il riscontro dei dati identificativi del titolare effettivo</a:t>
            </a:r>
            <a:r>
              <a:rPr lang="it-IT" sz="2400" dirty="0" smtClean="0">
                <a:latin typeface="Times New Roman" panose="02020603050405020304" pitchFamily="18" charset="0"/>
                <a:cs typeface="Times New Roman" panose="02020603050405020304" pitchFamily="18" charset="0"/>
              </a:rPr>
              <a:t>:</a:t>
            </a:r>
          </a:p>
          <a:p>
            <a:pPr algn="just"/>
            <a:endParaRPr lang="it-IT" sz="2400" dirty="0">
              <a:latin typeface="Times New Roman" panose="02020603050405020304" pitchFamily="18" charset="0"/>
              <a:cs typeface="Times New Roman" panose="02020603050405020304" pitchFamily="18" charset="0"/>
            </a:endParaRPr>
          </a:p>
          <a:p>
            <a:pPr algn="just"/>
            <a:r>
              <a:rPr lang="it-IT" sz="2400" dirty="0" smtClean="0">
                <a:latin typeface="Times New Roman" panose="02020603050405020304" pitchFamily="18" charset="0"/>
                <a:cs typeface="Times New Roman" panose="02020603050405020304" pitchFamily="18" charset="0"/>
              </a:rPr>
              <a:t>	a) gli </a:t>
            </a:r>
            <a:r>
              <a:rPr lang="it-IT" sz="2400" dirty="0">
                <a:latin typeface="Times New Roman" panose="02020603050405020304" pitchFamily="18" charset="0"/>
                <a:cs typeface="Times New Roman" panose="02020603050405020304" pitchFamily="18" charset="0"/>
              </a:rPr>
              <a:t>albi ed elenchi di soggetti autorizzati, gli atti costitutivi, gli statuti, i bilanci o documenti equivalenti. Le comunicazioni rese al pubblico in conformità alla normativa di settore </a:t>
            </a:r>
            <a:r>
              <a:rPr lang="it-IT" sz="2400" dirty="0" smtClean="0">
                <a:latin typeface="Times New Roman" panose="02020603050405020304" pitchFamily="18" charset="0"/>
                <a:cs typeface="Times New Roman" panose="02020603050405020304" pitchFamily="18" charset="0"/>
              </a:rPr>
              <a:t>(inclusi </a:t>
            </a:r>
            <a:r>
              <a:rPr lang="it-IT" sz="2400" dirty="0">
                <a:latin typeface="Times New Roman" panose="02020603050405020304" pitchFamily="18" charset="0"/>
                <a:cs typeface="Times New Roman" panose="02020603050405020304" pitchFamily="18" charset="0"/>
              </a:rPr>
              <a:t>prospetti, comunicazioni  di partecipazioni rilevanti o informazioni  privilegiate</a:t>
            </a:r>
            <a:r>
              <a:rPr lang="it-IT" sz="2400" dirty="0" smtClean="0">
                <a:latin typeface="Times New Roman" panose="02020603050405020304" pitchFamily="18" charset="0"/>
                <a:cs typeface="Times New Roman" panose="02020603050405020304" pitchFamily="18" charset="0"/>
              </a:rPr>
              <a:t>);</a:t>
            </a:r>
          </a:p>
          <a:p>
            <a:pPr algn="just"/>
            <a:endParaRPr lang="it-IT" sz="2400" dirty="0">
              <a:latin typeface="Times New Roman" panose="02020603050405020304" pitchFamily="18" charset="0"/>
              <a:cs typeface="Times New Roman" panose="02020603050405020304" pitchFamily="18" charset="0"/>
            </a:endParaRPr>
          </a:p>
          <a:p>
            <a:pPr algn="just"/>
            <a:r>
              <a:rPr lang="it-IT" sz="2400" dirty="0" smtClean="0">
                <a:latin typeface="Times New Roman" panose="02020603050405020304" pitchFamily="18" charset="0"/>
                <a:cs typeface="Times New Roman" panose="02020603050405020304" pitchFamily="18" charset="0"/>
              </a:rPr>
              <a:t>	b) i </a:t>
            </a:r>
            <a:r>
              <a:rPr lang="it-IT" sz="2400" dirty="0">
                <a:latin typeface="Times New Roman" panose="02020603050405020304" pitchFamily="18" charset="0"/>
                <a:cs typeface="Times New Roman" panose="02020603050405020304" pitchFamily="18" charset="0"/>
              </a:rPr>
              <a:t>registri dei titolari effettivi  istituiti in altri paesi comunitari in attuazione degli articoli 30 e 31 della quarta direttiva antiriciclaggio</a:t>
            </a:r>
            <a:r>
              <a:rPr lang="it-IT" sz="2400" dirty="0" smtClean="0">
                <a:latin typeface="Times New Roman" panose="02020603050405020304" pitchFamily="18" charset="0"/>
                <a:cs typeface="Times New Roman" panose="02020603050405020304" pitchFamily="18" charset="0"/>
              </a:rPr>
              <a:t>;</a:t>
            </a:r>
          </a:p>
          <a:p>
            <a:pPr algn="just"/>
            <a:endParaRPr lang="it-IT" sz="2400" dirty="0">
              <a:latin typeface="Times New Roman" panose="02020603050405020304" pitchFamily="18" charset="0"/>
              <a:cs typeface="Times New Roman" panose="02020603050405020304" pitchFamily="18" charset="0"/>
            </a:endParaRPr>
          </a:p>
          <a:p>
            <a:pPr algn="just"/>
            <a:r>
              <a:rPr lang="it-IT" sz="2400" dirty="0" smtClean="0">
                <a:latin typeface="Times New Roman" panose="02020603050405020304" pitchFamily="18" charset="0"/>
                <a:cs typeface="Times New Roman" panose="02020603050405020304" pitchFamily="18" charset="0"/>
              </a:rPr>
              <a:t>	c) le informazioni </a:t>
            </a:r>
            <a:r>
              <a:rPr lang="it-IT" sz="2400" dirty="0">
                <a:latin typeface="Times New Roman" panose="02020603050405020304" pitchFamily="18" charset="0"/>
                <a:cs typeface="Times New Roman" panose="02020603050405020304" pitchFamily="18" charset="0"/>
              </a:rPr>
              <a:t>provenienti  da organismi e autorità pubbliche, ivi compresa la </a:t>
            </a:r>
            <a:r>
              <a:rPr lang="it-IT" sz="2400" dirty="0" smtClean="0">
                <a:latin typeface="Times New Roman" panose="02020603050405020304" pitchFamily="18" charset="0"/>
                <a:cs typeface="Times New Roman" panose="02020603050405020304" pitchFamily="18" charset="0"/>
              </a:rPr>
              <a:t>pubblica amministrazione</a:t>
            </a:r>
            <a:r>
              <a:rPr lang="it-IT" sz="2400" dirty="0">
                <a:latin typeface="Times New Roman" panose="02020603050405020304" pitchFamily="18" charset="0"/>
                <a:cs typeface="Times New Roman" panose="02020603050405020304" pitchFamily="18" charset="0"/>
              </a:rPr>
              <a:t>, anche di </a:t>
            </a:r>
            <a:r>
              <a:rPr lang="it-IT" sz="2400" dirty="0" smtClean="0">
                <a:latin typeface="Times New Roman" panose="02020603050405020304" pitchFamily="18" charset="0"/>
                <a:cs typeface="Times New Roman" panose="02020603050405020304" pitchFamily="18" charset="0"/>
              </a:rPr>
              <a:t>altri paesi </a:t>
            </a:r>
            <a:r>
              <a:rPr lang="it-IT" sz="2400" dirty="0">
                <a:latin typeface="Times New Roman" panose="02020603050405020304" pitchFamily="18" charset="0"/>
                <a:cs typeface="Times New Roman" panose="02020603050405020304" pitchFamily="18" charset="0"/>
              </a:rPr>
              <a:t>comunitari, incluse quelle che possono essere acquisite attraverso i siti web</a:t>
            </a:r>
            <a:r>
              <a:rPr lang="it-IT" sz="2400" dirty="0" smtClean="0">
                <a:latin typeface="Times New Roman" panose="02020603050405020304" pitchFamily="18" charset="0"/>
                <a:cs typeface="Times New Roman" panose="02020603050405020304" pitchFamily="18" charset="0"/>
              </a:rPr>
              <a:t>.</a:t>
            </a:r>
            <a:endParaRPr lang="it-IT" sz="2400" dirty="0">
              <a:latin typeface="Times New Roman" panose="02020603050405020304" pitchFamily="18" charset="0"/>
              <a:cs typeface="Times New Roman" panose="02020603050405020304" pitchFamily="18" charset="0"/>
            </a:endParaRPr>
          </a:p>
        </p:txBody>
      </p:sp>
      <p:sp>
        <p:nvSpPr>
          <p:cNvPr id="5" name="Segnaposto piè di pagina 4"/>
          <p:cNvSpPr>
            <a:spLocks noGrp="1"/>
          </p:cNvSpPr>
          <p:nvPr>
            <p:ph type="ftr" sz="quarter" idx="11"/>
          </p:nvPr>
        </p:nvSpPr>
        <p:spPr>
          <a:xfrm>
            <a:off x="3143703" y="6440279"/>
            <a:ext cx="2895600" cy="365125"/>
          </a:xfrm>
        </p:spPr>
        <p:txBody>
          <a:bodyPr/>
          <a:lstStyle/>
          <a:p>
            <a:r>
              <a:rPr lang="it-IT" dirty="0" smtClean="0"/>
              <a:t>Prof. Avv. Valerio Vallefuoco</a:t>
            </a:r>
            <a:endParaRPr lang="it-IT" dirty="0"/>
          </a:p>
        </p:txBody>
      </p:sp>
    </p:spTree>
    <p:extLst>
      <p:ext uri="{BB962C8B-B14F-4D97-AF65-F5344CB8AC3E}">
        <p14:creationId xmlns:p14="http://schemas.microsoft.com/office/powerpoint/2010/main" val="2194668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17748" y="-49437"/>
            <a:ext cx="9126252" cy="476672"/>
          </a:xfrm>
          <a:prstGeom prst="rect">
            <a:avLst/>
          </a:prstGeom>
          <a:noFill/>
          <a:ln>
            <a:noFill/>
          </a:ln>
        </p:spPr>
        <p:txBody>
          <a:bodyPr lIns="121900" tIns="121900" rIns="121900" bIns="121900" anchor="t" anchorCtr="0">
            <a:noAutofit/>
          </a:bodyPr>
          <a:lstStyle/>
          <a:p>
            <a:pPr algn="ctr"/>
            <a:r>
              <a:rPr lang="it-IT"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10. </a:t>
            </a:r>
            <a:r>
              <a:rPr lang="it-IT"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FAQ - Prevenzione dei Reati Finanziari DEL MEF</a:t>
            </a:r>
            <a:endParaRPr lang="it-IT"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23</a:t>
            </a:fld>
            <a:endParaRPr lang="it-IT" dirty="0">
              <a:solidFill>
                <a:sysClr val="windowText" lastClr="000000"/>
              </a:solidFill>
            </a:endParaRPr>
          </a:p>
        </p:txBody>
      </p:sp>
      <p:sp>
        <p:nvSpPr>
          <p:cNvPr id="2" name="CasellaDiTesto 1"/>
          <p:cNvSpPr txBox="1"/>
          <p:nvPr/>
        </p:nvSpPr>
        <p:spPr>
          <a:xfrm>
            <a:off x="75037" y="836712"/>
            <a:ext cx="9036496" cy="5632311"/>
          </a:xfrm>
          <a:prstGeom prst="rect">
            <a:avLst/>
          </a:prstGeom>
          <a:noFill/>
        </p:spPr>
        <p:txBody>
          <a:bodyPr wrap="square" rtlCol="0">
            <a:spAutoFit/>
          </a:bodyPr>
          <a:lstStyle/>
          <a:p>
            <a:pPr algn="just"/>
            <a:r>
              <a:rPr lang="it-IT" sz="2400" b="1" dirty="0">
                <a:latin typeface="Times New Roman" panose="02020603050405020304" pitchFamily="18" charset="0"/>
                <a:cs typeface="Times New Roman" panose="02020603050405020304" pitchFamily="18" charset="0"/>
              </a:rPr>
              <a:t>Per l’individuazione del titolare effettivo di società di persone possono essere utilizzati i criteri di cui all’articolo 20 del d.lgs. 21 novembre 2007, n.231, come modificato dal d.lgs. 25 maggio 2017, n.90, relativo alle sole società di capitale</a:t>
            </a:r>
            <a:r>
              <a:rPr lang="it-IT" sz="2400" b="1" dirty="0" smtClean="0">
                <a:latin typeface="Times New Roman" panose="02020603050405020304" pitchFamily="18" charset="0"/>
                <a:cs typeface="Times New Roman" panose="02020603050405020304" pitchFamily="18" charset="0"/>
              </a:rPr>
              <a:t>?</a:t>
            </a:r>
          </a:p>
          <a:p>
            <a:pPr algn="just"/>
            <a:r>
              <a:rPr lang="it-IT" sz="2400" i="1" dirty="0" smtClean="0">
                <a:latin typeface="Times New Roman" panose="02020603050405020304" pitchFamily="18" charset="0"/>
                <a:cs typeface="Times New Roman" panose="02020603050405020304" pitchFamily="18" charset="0"/>
              </a:rPr>
              <a:t>[…] Per </a:t>
            </a:r>
            <a:r>
              <a:rPr lang="it-IT" sz="2400" i="1" dirty="0">
                <a:latin typeface="Times New Roman" panose="02020603050405020304" pitchFamily="18" charset="0"/>
                <a:cs typeface="Times New Roman" panose="02020603050405020304" pitchFamily="18" charset="0"/>
              </a:rPr>
              <a:t>le società di persone e, più in generale, per i soggetti privi di personalità giuridica, in sostanza, il cliente è una persona fisica rispetto a cui, eventualmente, potrebbe porsi un problema di interposizione fittizia, la cui individuazione, impossibile da ricostruire attraverso criteri legali, dovrebbe emergere dal corretto adempimento degli obblighi di adeguata verifica del cliente. Si rammenta inoltre che il decreto ha introdotto l’estensione delle misure di adeguata verifica anche all’esecutore (cfr. articolo 1, comma 2, lettera p) e articolo 18, comma 1, lettera a)) rispetto a cui i soggetti obbligati sono tenuti a riscontrare l’ampiezza del potere di rappresentanza, in forza del quale egli opera in nome e per conto del cliente.</a:t>
            </a:r>
          </a:p>
        </p:txBody>
      </p:sp>
      <p:sp>
        <p:nvSpPr>
          <p:cNvPr id="5" name="Segnaposto piè di pagina 4"/>
          <p:cNvSpPr>
            <a:spLocks noGrp="1"/>
          </p:cNvSpPr>
          <p:nvPr>
            <p:ph type="ftr" sz="quarter" idx="11"/>
          </p:nvPr>
        </p:nvSpPr>
        <p:spPr>
          <a:xfrm>
            <a:off x="3143703" y="6440279"/>
            <a:ext cx="2895600" cy="365125"/>
          </a:xfrm>
        </p:spPr>
        <p:txBody>
          <a:bodyPr/>
          <a:lstStyle/>
          <a:p>
            <a:r>
              <a:rPr lang="it-IT" dirty="0" smtClean="0"/>
              <a:t>Prof. Avv. Valerio Vallefuoco</a:t>
            </a:r>
            <a:endParaRPr lang="it-IT" dirty="0"/>
          </a:p>
        </p:txBody>
      </p:sp>
    </p:spTree>
    <p:extLst>
      <p:ext uri="{BB962C8B-B14F-4D97-AF65-F5344CB8AC3E}">
        <p14:creationId xmlns:p14="http://schemas.microsoft.com/office/powerpoint/2010/main" val="32910506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17748" y="-35582"/>
            <a:ext cx="9036496" cy="476672"/>
          </a:xfrm>
          <a:prstGeom prst="rect">
            <a:avLst/>
          </a:prstGeom>
          <a:noFill/>
          <a:ln>
            <a:noFill/>
          </a:ln>
        </p:spPr>
        <p:txBody>
          <a:bodyPr lIns="121900" tIns="121900" rIns="121900" bIns="121900" anchor="t" anchorCtr="0">
            <a:noAutofit/>
          </a:bodyPr>
          <a:lstStyle/>
          <a:p>
            <a:pPr algn="ctr"/>
            <a:r>
              <a:rPr lang="it-IT"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11</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DISPOSIZIONI IN MATERIA DI ADEGUATA VERIFICA DELLA CLIENTELA DOCUMENTO PER LA CONSULTAZIONE APRILE 2018</a:t>
            </a:r>
          </a:p>
          <a:p>
            <a:pPr algn="ctr"/>
            <a:endParaRPr lang="it-IT"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24</a:t>
            </a:fld>
            <a:endParaRPr lang="it-IT" dirty="0">
              <a:solidFill>
                <a:sysClr val="windowText" lastClr="000000"/>
              </a:solidFill>
            </a:endParaRPr>
          </a:p>
        </p:txBody>
      </p:sp>
      <p:sp>
        <p:nvSpPr>
          <p:cNvPr id="2" name="CasellaDiTesto 1"/>
          <p:cNvSpPr txBox="1"/>
          <p:nvPr/>
        </p:nvSpPr>
        <p:spPr>
          <a:xfrm>
            <a:off x="323528" y="2420888"/>
            <a:ext cx="8568952" cy="3046988"/>
          </a:xfrm>
          <a:prstGeom prst="rect">
            <a:avLst/>
          </a:prstGeom>
          <a:noFill/>
        </p:spPr>
        <p:txBody>
          <a:bodyPr wrap="square" rtlCol="0">
            <a:spAutoFit/>
          </a:bodyPr>
          <a:lstStyle/>
          <a:p>
            <a:pPr algn="just"/>
            <a:r>
              <a:rPr lang="it-IT" sz="2400" b="1" dirty="0" smtClean="0">
                <a:latin typeface="Times New Roman" panose="02020603050405020304" pitchFamily="18" charset="0"/>
                <a:cs typeface="Times New Roman" panose="02020603050405020304" pitchFamily="18" charset="0"/>
              </a:rPr>
              <a:t>Interpretazione in contrasto con la posizione del MEF </a:t>
            </a:r>
          </a:p>
          <a:p>
            <a:pPr algn="just"/>
            <a:r>
              <a:rPr lang="it-IT" sz="2400" dirty="0" smtClean="0">
                <a:latin typeface="Times New Roman" panose="02020603050405020304" pitchFamily="18" charset="0"/>
                <a:cs typeface="Times New Roman" panose="02020603050405020304" pitchFamily="18" charset="0"/>
              </a:rPr>
              <a:t>ʺNon </a:t>
            </a:r>
            <a:r>
              <a:rPr lang="it-IT" sz="2400" dirty="0">
                <a:latin typeface="Times New Roman" panose="02020603050405020304" pitchFamily="18" charset="0"/>
                <a:cs typeface="Times New Roman" panose="02020603050405020304" pitchFamily="18" charset="0"/>
              </a:rPr>
              <a:t>fornendo il decreto indicazioni di dettaglio per l’individuazione dei titolari effettivi dei soggetti privi di personalità giuridica (ad es. le società di persone e le associazioni non riconosciute), le disposizioni stabiliscono che il titolare effettivo può essere identificato, anche in questi casi, sulla base dei criteri previsti dal decreto per le fattispecie espressamente regolate, in quanto compatibili con la struttura e le caratteristiche del cliente</a:t>
            </a:r>
            <a:r>
              <a:rPr lang="it-IT" sz="2400" dirty="0" smtClean="0">
                <a:latin typeface="Times New Roman" panose="02020603050405020304" pitchFamily="18" charset="0"/>
                <a:cs typeface="Times New Roman" panose="02020603050405020304" pitchFamily="18" charset="0"/>
              </a:rPr>
              <a:t>.ʺ</a:t>
            </a:r>
            <a:endParaRPr lang="it-IT" sz="2400" dirty="0">
              <a:latin typeface="Times New Roman" panose="02020603050405020304" pitchFamily="18" charset="0"/>
              <a:cs typeface="Times New Roman" panose="02020603050405020304" pitchFamily="18" charset="0"/>
            </a:endParaRPr>
          </a:p>
        </p:txBody>
      </p:sp>
      <p:sp>
        <p:nvSpPr>
          <p:cNvPr id="5" name="Segnaposto piè di pagina 4"/>
          <p:cNvSpPr>
            <a:spLocks noGrp="1"/>
          </p:cNvSpPr>
          <p:nvPr>
            <p:ph type="ftr" sz="quarter" idx="11"/>
          </p:nvPr>
        </p:nvSpPr>
        <p:spPr>
          <a:xfrm>
            <a:off x="3143703" y="6440279"/>
            <a:ext cx="2895600" cy="365125"/>
          </a:xfrm>
        </p:spPr>
        <p:txBody>
          <a:bodyPr/>
          <a:lstStyle/>
          <a:p>
            <a:r>
              <a:rPr lang="it-IT" dirty="0" smtClean="0"/>
              <a:t>Prof. Avv. Valerio Vallefuoco</a:t>
            </a:r>
            <a:endParaRPr lang="it-IT" dirty="0"/>
          </a:p>
        </p:txBody>
      </p:sp>
    </p:spTree>
    <p:extLst>
      <p:ext uri="{BB962C8B-B14F-4D97-AF65-F5344CB8AC3E}">
        <p14:creationId xmlns:p14="http://schemas.microsoft.com/office/powerpoint/2010/main" val="13590117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102110" y="91359"/>
            <a:ext cx="9036496" cy="700955"/>
          </a:xfrm>
          <a:prstGeom prst="rect">
            <a:avLst/>
          </a:prstGeom>
          <a:noFill/>
          <a:ln>
            <a:noFill/>
          </a:ln>
        </p:spPr>
        <p:txBody>
          <a:bodyPr lIns="121900" tIns="121900" rIns="121900" bIns="121900" anchor="t" anchorCtr="0">
            <a:noAutofit/>
          </a:bodyPr>
          <a:lstStyle/>
          <a:p>
            <a:pPr algn="ctr"/>
            <a:r>
              <a:rPr lang="it-IT"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12</a:t>
            </a:r>
            <a:r>
              <a:rPr lang="it-IT"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 Il </a:t>
            </a:r>
            <a:r>
              <a:rPr lang="it-IT"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registro dei titolari </a:t>
            </a:r>
            <a:r>
              <a:rPr lang="it-IT"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effettivi</a:t>
            </a:r>
            <a:r>
              <a:rPr lang="it-IT" sz="1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(1/4</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a:t>
            </a:r>
            <a:endParaRPr lang="it-IT"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25</a:t>
            </a:fld>
            <a:endParaRPr lang="it-IT" dirty="0">
              <a:solidFill>
                <a:sysClr val="windowText" lastClr="000000"/>
              </a:solidFill>
            </a:endParaRPr>
          </a:p>
        </p:txBody>
      </p:sp>
      <p:sp>
        <p:nvSpPr>
          <p:cNvPr id="8" name="Rettangolo 7"/>
          <p:cNvSpPr/>
          <p:nvPr/>
        </p:nvSpPr>
        <p:spPr>
          <a:xfrm>
            <a:off x="2017374" y="2996952"/>
            <a:ext cx="1680210" cy="694944"/>
          </a:xfrm>
          <a:prstGeom prst="rect">
            <a:avLst/>
          </a:prstGeom>
          <a:ln/>
        </p:spPr>
        <p:style>
          <a:lnRef idx="2">
            <a:schemeClr val="accent5"/>
          </a:lnRef>
          <a:fillRef idx="1">
            <a:schemeClr val="lt1"/>
          </a:fillRef>
          <a:effectRef idx="0">
            <a:schemeClr val="accent5"/>
          </a:effectRef>
          <a:fontRef idx="minor">
            <a:schemeClr val="dk1"/>
          </a:fontRef>
        </p:style>
        <p:txBody>
          <a:bodyPr anchor="ctr"/>
          <a:lstStyle/>
          <a:p>
            <a:pPr algn="ctr">
              <a:defRPr/>
            </a:pPr>
            <a:endParaRPr lang="it-IT" b="1" dirty="0"/>
          </a:p>
          <a:p>
            <a:pPr algn="ctr">
              <a:defRPr/>
            </a:pPr>
            <a:r>
              <a:rPr lang="it-IT" sz="2000" b="1" dirty="0">
                <a:solidFill>
                  <a:sysClr val="windowText" lastClr="000000"/>
                </a:solidFill>
                <a:latin typeface="Times New Roman" panose="02020603050405020304" pitchFamily="18" charset="0"/>
                <a:cs typeface="Times New Roman" panose="02020603050405020304" pitchFamily="18" charset="0"/>
              </a:rPr>
              <a:t>siano tenute a ottenere</a:t>
            </a:r>
          </a:p>
          <a:p>
            <a:pPr algn="ctr">
              <a:defRPr/>
            </a:pPr>
            <a:endParaRPr lang="it-IT" dirty="0"/>
          </a:p>
        </p:txBody>
      </p:sp>
      <p:sp>
        <p:nvSpPr>
          <p:cNvPr id="9" name="Ovale 8"/>
          <p:cNvSpPr/>
          <p:nvPr/>
        </p:nvSpPr>
        <p:spPr>
          <a:xfrm>
            <a:off x="6337491" y="4635032"/>
            <a:ext cx="1512168" cy="723544"/>
          </a:xfrm>
          <a:prstGeom prst="ellipse">
            <a:avLst/>
          </a:prstGeom>
          <a:ln/>
        </p:spPr>
        <p:style>
          <a:lnRef idx="1">
            <a:schemeClr val="accent5"/>
          </a:lnRef>
          <a:fillRef idx="2">
            <a:schemeClr val="accent5"/>
          </a:fillRef>
          <a:effectRef idx="1">
            <a:schemeClr val="accent5"/>
          </a:effectRef>
          <a:fontRef idx="minor">
            <a:schemeClr val="dk1"/>
          </a:fontRef>
        </p:style>
        <p:txBody>
          <a:bodyPr anchor="ctr"/>
          <a:lstStyle/>
          <a:p>
            <a:pPr algn="ctr">
              <a:defRPr/>
            </a:pPr>
            <a:r>
              <a:rPr lang="it-IT" sz="2400" dirty="0">
                <a:latin typeface="Times New Roman" panose="02020603050405020304" pitchFamily="18" charset="0"/>
                <a:cs typeface="Times New Roman" panose="02020603050405020304" pitchFamily="18" charset="0"/>
              </a:rPr>
              <a:t>attuali</a:t>
            </a:r>
          </a:p>
        </p:txBody>
      </p:sp>
      <p:sp>
        <p:nvSpPr>
          <p:cNvPr id="10" name="Ovale 9"/>
          <p:cNvSpPr/>
          <p:nvPr/>
        </p:nvSpPr>
        <p:spPr>
          <a:xfrm>
            <a:off x="3656616" y="4725144"/>
            <a:ext cx="1722523" cy="723544"/>
          </a:xfrm>
          <a:prstGeom prst="ellipse">
            <a:avLst/>
          </a:prstGeom>
          <a:ln/>
        </p:spPr>
        <p:style>
          <a:lnRef idx="1">
            <a:schemeClr val="accent5"/>
          </a:lnRef>
          <a:fillRef idx="2">
            <a:schemeClr val="accent5"/>
          </a:fillRef>
          <a:effectRef idx="1">
            <a:schemeClr val="accent5"/>
          </a:effectRef>
          <a:fontRef idx="minor">
            <a:schemeClr val="dk1"/>
          </a:fontRef>
        </p:style>
        <p:txBody>
          <a:bodyPr anchor="ctr"/>
          <a:lstStyle/>
          <a:p>
            <a:pPr algn="ctr">
              <a:defRPr/>
            </a:pPr>
            <a:r>
              <a:rPr lang="it-IT" sz="2400" dirty="0">
                <a:latin typeface="Times New Roman" panose="02020603050405020304" pitchFamily="18" charset="0"/>
                <a:cs typeface="Times New Roman" panose="02020603050405020304" pitchFamily="18" charset="0"/>
              </a:rPr>
              <a:t>accurate</a:t>
            </a:r>
          </a:p>
        </p:txBody>
      </p:sp>
      <p:sp>
        <p:nvSpPr>
          <p:cNvPr id="11" name="Ovale 10"/>
          <p:cNvSpPr/>
          <p:nvPr/>
        </p:nvSpPr>
        <p:spPr>
          <a:xfrm>
            <a:off x="1038404" y="4633421"/>
            <a:ext cx="1989916" cy="621792"/>
          </a:xfrm>
          <a:prstGeom prst="ellipse">
            <a:avLst/>
          </a:prstGeom>
          <a:ln/>
        </p:spPr>
        <p:style>
          <a:lnRef idx="1">
            <a:schemeClr val="accent5"/>
          </a:lnRef>
          <a:fillRef idx="2">
            <a:schemeClr val="accent5"/>
          </a:fillRef>
          <a:effectRef idx="1">
            <a:schemeClr val="accent5"/>
          </a:effectRef>
          <a:fontRef idx="minor">
            <a:schemeClr val="dk1"/>
          </a:fontRef>
        </p:style>
        <p:txBody>
          <a:bodyPr anchor="ctr"/>
          <a:lstStyle/>
          <a:p>
            <a:pPr algn="ctr">
              <a:defRPr/>
            </a:pPr>
            <a:r>
              <a:rPr lang="it-IT" sz="2400" dirty="0">
                <a:latin typeface="Times New Roman" panose="02020603050405020304" pitchFamily="18" charset="0"/>
                <a:cs typeface="Times New Roman" panose="02020603050405020304" pitchFamily="18" charset="0"/>
              </a:rPr>
              <a:t>adeguate</a:t>
            </a:r>
          </a:p>
        </p:txBody>
      </p:sp>
      <p:sp>
        <p:nvSpPr>
          <p:cNvPr id="12" name="Rettangolo 11"/>
          <p:cNvSpPr/>
          <p:nvPr/>
        </p:nvSpPr>
        <p:spPr>
          <a:xfrm>
            <a:off x="5203124" y="2996952"/>
            <a:ext cx="1680210" cy="694944"/>
          </a:xfrm>
          <a:prstGeom prst="rect">
            <a:avLst/>
          </a:prstGeom>
          <a:ln/>
        </p:spPr>
        <p:style>
          <a:lnRef idx="2">
            <a:schemeClr val="accent5"/>
          </a:lnRef>
          <a:fillRef idx="1">
            <a:schemeClr val="lt1"/>
          </a:fillRef>
          <a:effectRef idx="0">
            <a:schemeClr val="accent5"/>
          </a:effectRef>
          <a:fontRef idx="minor">
            <a:schemeClr val="dk1"/>
          </a:fontRef>
        </p:style>
        <p:txBody>
          <a:bodyPr anchor="ctr"/>
          <a:lstStyle/>
          <a:p>
            <a:pPr algn="ctr">
              <a:defRPr/>
            </a:pPr>
            <a:endParaRPr lang="it-IT" dirty="0"/>
          </a:p>
          <a:p>
            <a:pPr algn="ctr">
              <a:defRPr/>
            </a:pPr>
            <a:r>
              <a:rPr lang="it-IT" sz="2400" b="1" dirty="0">
                <a:solidFill>
                  <a:sysClr val="windowText" lastClr="000000"/>
                </a:solidFill>
                <a:latin typeface="Times New Roman" panose="02020603050405020304" pitchFamily="18" charset="0"/>
                <a:cs typeface="Times New Roman" panose="02020603050405020304" pitchFamily="18" charset="0"/>
              </a:rPr>
              <a:t>conservino</a:t>
            </a:r>
          </a:p>
          <a:p>
            <a:pPr algn="ctr">
              <a:defRPr/>
            </a:pPr>
            <a:endParaRPr lang="it-IT" dirty="0"/>
          </a:p>
        </p:txBody>
      </p:sp>
      <p:sp>
        <p:nvSpPr>
          <p:cNvPr id="4" name="Rettangolo 3"/>
          <p:cNvSpPr/>
          <p:nvPr/>
        </p:nvSpPr>
        <p:spPr>
          <a:xfrm>
            <a:off x="3697584" y="3896427"/>
            <a:ext cx="1592103" cy="400110"/>
          </a:xfrm>
          <a:prstGeom prst="rect">
            <a:avLst/>
          </a:prstGeom>
        </p:spPr>
        <p:txBody>
          <a:bodyPr wrap="none">
            <a:spAutoFit/>
          </a:bodyPr>
          <a:lstStyle/>
          <a:p>
            <a:r>
              <a:rPr lang="it-IT" altLang="it-IT" sz="2000" b="1" dirty="0">
                <a:latin typeface="Times New Roman" panose="02020603050405020304" pitchFamily="18" charset="0"/>
                <a:cs typeface="Times New Roman" panose="02020603050405020304" pitchFamily="18" charset="0"/>
              </a:rPr>
              <a:t>informazioni</a:t>
            </a:r>
            <a:endParaRPr lang="it-IT" sz="2000" b="1" dirty="0">
              <a:latin typeface="Times New Roman" panose="02020603050405020304" pitchFamily="18" charset="0"/>
              <a:cs typeface="Times New Roman" panose="02020603050405020304" pitchFamily="18" charset="0"/>
            </a:endParaRPr>
          </a:p>
        </p:txBody>
      </p:sp>
      <p:sp>
        <p:nvSpPr>
          <p:cNvPr id="5" name="Rettangolo 4"/>
          <p:cNvSpPr/>
          <p:nvPr/>
        </p:nvSpPr>
        <p:spPr>
          <a:xfrm>
            <a:off x="3028320" y="5619044"/>
            <a:ext cx="3184077" cy="400110"/>
          </a:xfrm>
          <a:prstGeom prst="rect">
            <a:avLst/>
          </a:prstGeom>
        </p:spPr>
        <p:txBody>
          <a:bodyPr wrap="none">
            <a:spAutoFit/>
          </a:bodyPr>
          <a:lstStyle/>
          <a:p>
            <a:r>
              <a:rPr lang="it-IT" altLang="it-IT" sz="2000" b="1" dirty="0">
                <a:latin typeface="Times New Roman" panose="02020603050405020304" pitchFamily="18" charset="0"/>
                <a:cs typeface="Times New Roman" panose="02020603050405020304" pitchFamily="18" charset="0"/>
              </a:rPr>
              <a:t>sulla loro titolarità effettiva</a:t>
            </a:r>
            <a:endParaRPr lang="it-IT" sz="2000" b="1" dirty="0">
              <a:latin typeface="Times New Roman" panose="02020603050405020304" pitchFamily="18" charset="0"/>
              <a:cs typeface="Times New Roman" panose="02020603050405020304" pitchFamily="18" charset="0"/>
            </a:endParaRPr>
          </a:p>
        </p:txBody>
      </p:sp>
      <p:cxnSp>
        <p:nvCxnSpPr>
          <p:cNvPr id="6" name="Connettore 2 5"/>
          <p:cNvCxnSpPr/>
          <p:nvPr/>
        </p:nvCxnSpPr>
        <p:spPr>
          <a:xfrm flipH="1">
            <a:off x="3028320" y="4296537"/>
            <a:ext cx="669264" cy="428607"/>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4" name="Connettore 2 13"/>
          <p:cNvCxnSpPr/>
          <p:nvPr/>
        </p:nvCxnSpPr>
        <p:spPr>
          <a:xfrm>
            <a:off x="4493636" y="4240799"/>
            <a:ext cx="24242" cy="428607"/>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6" name="Connettore 2 15"/>
          <p:cNvCxnSpPr/>
          <p:nvPr/>
        </p:nvCxnSpPr>
        <p:spPr>
          <a:xfrm>
            <a:off x="5379139" y="4296537"/>
            <a:ext cx="958352" cy="428607"/>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17" name="CasellaDiTesto 16"/>
          <p:cNvSpPr txBox="1"/>
          <p:nvPr/>
        </p:nvSpPr>
        <p:spPr>
          <a:xfrm>
            <a:off x="401805" y="819328"/>
            <a:ext cx="8471353" cy="2015936"/>
          </a:xfrm>
          <a:prstGeom prst="rect">
            <a:avLst/>
          </a:prstGeom>
          <a:noFill/>
        </p:spPr>
        <p:txBody>
          <a:bodyPr wrap="square" rtlCol="0">
            <a:spAutoFit/>
          </a:bodyPr>
          <a:lstStyle/>
          <a:p>
            <a:pPr algn="just"/>
            <a:r>
              <a:rPr lang="it-IT" sz="2500" dirty="0">
                <a:latin typeface="Times New Roman" panose="02020603050405020304" pitchFamily="18" charset="0"/>
                <a:cs typeface="Times New Roman" panose="02020603050405020304" pitchFamily="18" charset="0"/>
              </a:rPr>
              <a:t>Un </a:t>
            </a:r>
            <a:r>
              <a:rPr lang="it-IT" sz="2500" b="1" dirty="0">
                <a:latin typeface="Times New Roman" panose="02020603050405020304" pitchFamily="18" charset="0"/>
                <a:cs typeface="Times New Roman" panose="02020603050405020304" pitchFamily="18" charset="0"/>
              </a:rPr>
              <a:t>significativo impulso </a:t>
            </a:r>
            <a:r>
              <a:rPr lang="it-IT" sz="2500" dirty="0">
                <a:latin typeface="Times New Roman" panose="02020603050405020304" pitchFamily="18" charset="0"/>
                <a:cs typeface="Times New Roman" panose="02020603050405020304" pitchFamily="18" charset="0"/>
              </a:rPr>
              <a:t>al corretto assolvimento degli obblighi di identificazione del titolare effettivo deriverà dal </a:t>
            </a:r>
            <a:r>
              <a:rPr lang="it-IT" sz="2500" b="1" dirty="0">
                <a:latin typeface="Times New Roman" panose="02020603050405020304" pitchFamily="18" charset="0"/>
                <a:cs typeface="Times New Roman" panose="02020603050405020304" pitchFamily="18" charset="0"/>
              </a:rPr>
              <a:t>registro</a:t>
            </a:r>
            <a:r>
              <a:rPr lang="it-IT" sz="2500" dirty="0">
                <a:latin typeface="Times New Roman" panose="02020603050405020304" pitchFamily="18" charset="0"/>
                <a:cs typeface="Times New Roman" panose="02020603050405020304" pitchFamily="18" charset="0"/>
              </a:rPr>
              <a:t> ex art. 30 della IV Direttiva, ai sensi del quale, gli Stati membri provvedono affinché le società e le altre entità giuridiche costituite nel loro territorio:</a:t>
            </a:r>
          </a:p>
        </p:txBody>
      </p:sp>
      <p:sp>
        <p:nvSpPr>
          <p:cNvPr id="7" name="Segnaposto piè di pagina 6"/>
          <p:cNvSpPr>
            <a:spLocks noGrp="1"/>
          </p:cNvSpPr>
          <p:nvPr>
            <p:ph type="ftr" sz="quarter" idx="11"/>
          </p:nvPr>
        </p:nvSpPr>
        <p:spPr/>
        <p:txBody>
          <a:bodyPr/>
          <a:lstStyle/>
          <a:p>
            <a:r>
              <a:rPr lang="it-IT" smtClean="0"/>
              <a:t>Prof. Avv. Valerio Vallefuoco</a:t>
            </a:r>
            <a:endParaRPr lang="it-IT"/>
          </a:p>
        </p:txBody>
      </p:sp>
    </p:spTree>
    <p:extLst>
      <p:ext uri="{BB962C8B-B14F-4D97-AF65-F5344CB8AC3E}">
        <p14:creationId xmlns:p14="http://schemas.microsoft.com/office/powerpoint/2010/main" val="32976475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26</a:t>
            </a:fld>
            <a:endParaRPr lang="it-IT" dirty="0">
              <a:solidFill>
                <a:sysClr val="windowText" lastClr="000000"/>
              </a:solidFill>
            </a:endParaRPr>
          </a:p>
        </p:txBody>
      </p:sp>
      <p:sp>
        <p:nvSpPr>
          <p:cNvPr id="2" name="CasellaDiTesto 1"/>
          <p:cNvSpPr txBox="1"/>
          <p:nvPr/>
        </p:nvSpPr>
        <p:spPr>
          <a:xfrm>
            <a:off x="539552" y="2060848"/>
            <a:ext cx="7717003" cy="2123658"/>
          </a:xfrm>
          <a:prstGeom prst="rect">
            <a:avLst/>
          </a:prstGeom>
          <a:noFill/>
        </p:spPr>
        <p:txBody>
          <a:bodyPr wrap="square" rtlCol="0">
            <a:spAutoFit/>
          </a:bodyPr>
          <a:lstStyle/>
          <a:p>
            <a:pPr algn="just"/>
            <a:r>
              <a:rPr lang="it-IT" sz="28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Come si effettua la comunicazione</a:t>
            </a:r>
          </a:p>
          <a:p>
            <a:pPr algn="just"/>
            <a:r>
              <a:rPr lang="it-IT" sz="2600" dirty="0" smtClean="0">
                <a:latin typeface="Times New Roman" panose="02020603050405020304" pitchFamily="18" charset="0"/>
                <a:cs typeface="Times New Roman" panose="02020603050405020304" pitchFamily="18" charset="0"/>
              </a:rPr>
              <a:t>Per </a:t>
            </a:r>
            <a:r>
              <a:rPr lang="it-IT" sz="2600" dirty="0">
                <a:latin typeface="Times New Roman" panose="02020603050405020304" pitchFamily="18" charset="0"/>
                <a:cs typeface="Times New Roman" panose="02020603050405020304" pitchFamily="18" charset="0"/>
              </a:rPr>
              <a:t>via esclusivamente telematica e in esenzione da imposta di bollo</a:t>
            </a:r>
            <a:r>
              <a:rPr lang="it-IT" sz="2600" dirty="0" smtClean="0">
                <a:latin typeface="Times New Roman" panose="02020603050405020304" pitchFamily="18" charset="0"/>
                <a:cs typeface="Times New Roman" panose="02020603050405020304" pitchFamily="18" charset="0"/>
              </a:rPr>
              <a:t>.</a:t>
            </a:r>
          </a:p>
          <a:p>
            <a:pPr algn="just"/>
            <a:endParaRPr lang="it-IT" sz="26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endParaRPr lang="it-IT" sz="2600" dirty="0">
              <a:latin typeface="Times New Roman" panose="02020603050405020304" pitchFamily="18" charset="0"/>
              <a:cs typeface="Times New Roman" panose="02020603050405020304" pitchFamily="18" charset="0"/>
            </a:endParaRPr>
          </a:p>
        </p:txBody>
      </p:sp>
      <p:sp>
        <p:nvSpPr>
          <p:cNvPr id="5" name="Segnaposto piè di pagina 4"/>
          <p:cNvSpPr>
            <a:spLocks noGrp="1"/>
          </p:cNvSpPr>
          <p:nvPr>
            <p:ph type="ftr" sz="quarter" idx="11"/>
          </p:nvPr>
        </p:nvSpPr>
        <p:spPr/>
        <p:txBody>
          <a:bodyPr/>
          <a:lstStyle/>
          <a:p>
            <a:r>
              <a:rPr lang="it-IT" smtClean="0"/>
              <a:t>Prof. Avv. Valerio Vallefuoco</a:t>
            </a:r>
            <a:endParaRPr lang="it-IT"/>
          </a:p>
        </p:txBody>
      </p:sp>
      <p:sp>
        <p:nvSpPr>
          <p:cNvPr id="8" name="Shape 103"/>
          <p:cNvSpPr txBox="1"/>
          <p:nvPr/>
        </p:nvSpPr>
        <p:spPr>
          <a:xfrm>
            <a:off x="102110" y="91359"/>
            <a:ext cx="9036496" cy="700955"/>
          </a:xfrm>
          <a:prstGeom prst="rect">
            <a:avLst/>
          </a:prstGeom>
          <a:noFill/>
          <a:ln>
            <a:noFill/>
          </a:ln>
        </p:spPr>
        <p:txBody>
          <a:bodyPr lIns="121900" tIns="121900" rIns="121900" bIns="121900" anchor="t" anchorCtr="0">
            <a:noAutofit/>
          </a:bodyPr>
          <a:lstStyle/>
          <a:p>
            <a:pPr algn="ctr"/>
            <a:r>
              <a:rPr lang="it-IT"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12</a:t>
            </a:r>
            <a:r>
              <a:rPr lang="it-IT"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 Il </a:t>
            </a:r>
            <a:r>
              <a:rPr lang="it-IT"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registro dei titolari </a:t>
            </a:r>
            <a:r>
              <a:rPr lang="it-IT"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effettivi</a:t>
            </a:r>
            <a:r>
              <a:rPr lang="it-IT" sz="1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(2/4</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a:t>
            </a:r>
            <a:endParaRPr lang="it-IT"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70920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27</a:t>
            </a:fld>
            <a:endParaRPr lang="it-IT" dirty="0">
              <a:solidFill>
                <a:sysClr val="windowText" lastClr="000000"/>
              </a:solidFill>
            </a:endParaRPr>
          </a:p>
        </p:txBody>
      </p:sp>
      <p:sp>
        <p:nvSpPr>
          <p:cNvPr id="2" name="CasellaDiTesto 1"/>
          <p:cNvSpPr txBox="1"/>
          <p:nvPr/>
        </p:nvSpPr>
        <p:spPr>
          <a:xfrm>
            <a:off x="239372" y="1124744"/>
            <a:ext cx="8640960" cy="4955203"/>
          </a:xfrm>
          <a:prstGeom prst="rect">
            <a:avLst/>
          </a:prstGeom>
          <a:noFill/>
        </p:spPr>
        <p:txBody>
          <a:bodyPr wrap="square" rtlCol="0">
            <a:spAutoFit/>
          </a:bodyPr>
          <a:lstStyle/>
          <a:p>
            <a:pPr algn="just"/>
            <a:r>
              <a:rPr lang="it-IT" sz="28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Soggetti </a:t>
            </a:r>
            <a:r>
              <a:rPr lang="it-IT" sz="28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abilitati ad accedere al registro dei titolari effettivi</a:t>
            </a:r>
          </a:p>
          <a:p>
            <a:pPr algn="just"/>
            <a:r>
              <a:rPr lang="it-IT" sz="2600" dirty="0" smtClean="0">
                <a:latin typeface="Times New Roman" panose="02020603050405020304" pitchFamily="18" charset="0"/>
                <a:cs typeface="Times New Roman" panose="02020603050405020304" pitchFamily="18" charset="0"/>
              </a:rPr>
              <a:t>L’accesso </a:t>
            </a:r>
            <a:r>
              <a:rPr lang="it-IT" sz="2600" dirty="0">
                <a:latin typeface="Times New Roman" panose="02020603050405020304" pitchFamily="18" charset="0"/>
                <a:cs typeface="Times New Roman" panose="02020603050405020304" pitchFamily="18" charset="0"/>
              </a:rPr>
              <a:t>al Registro dei titolari effettivi è consentito ai seguenti soggetti:</a:t>
            </a:r>
          </a:p>
          <a:p>
            <a:pPr marL="457200" indent="-457200" algn="just">
              <a:buFont typeface="Arial" panose="020B0604020202020204" pitchFamily="34" charset="0"/>
              <a:buChar char="•"/>
            </a:pPr>
            <a:r>
              <a:rPr lang="it-IT" sz="2600" dirty="0">
                <a:latin typeface="Times New Roman" panose="02020603050405020304" pitchFamily="18" charset="0"/>
                <a:cs typeface="Times New Roman" panose="02020603050405020304" pitchFamily="18" charset="0"/>
              </a:rPr>
              <a:t>autorità competenti ( MEF, Autorità di vigilanza di settore, UIF, GDF, ecc.);</a:t>
            </a:r>
          </a:p>
          <a:p>
            <a:pPr marL="457200" indent="-457200" algn="just">
              <a:buFont typeface="Arial" panose="020B0604020202020204" pitchFamily="34" charset="0"/>
              <a:buChar char="•"/>
            </a:pPr>
            <a:r>
              <a:rPr lang="it-IT" sz="2600" dirty="0">
                <a:latin typeface="Times New Roman" panose="02020603050405020304" pitchFamily="18" charset="0"/>
                <a:cs typeface="Times New Roman" panose="02020603050405020304" pitchFamily="18" charset="0"/>
              </a:rPr>
              <a:t>soggetti obbligati ad adempiere agli obblighi AML</a:t>
            </a:r>
            <a:r>
              <a:rPr lang="it-IT" sz="2600" dirty="0" smtClean="0">
                <a:latin typeface="Times New Roman" panose="02020603050405020304" pitchFamily="18" charset="0"/>
                <a:cs typeface="Times New Roman" panose="02020603050405020304" pitchFamily="18" charset="0"/>
              </a:rPr>
              <a:t>;</a:t>
            </a:r>
          </a:p>
          <a:p>
            <a:pPr marL="457200" indent="-457200" algn="just">
              <a:buFont typeface="Arial" panose="020B0604020202020204" pitchFamily="34" charset="0"/>
              <a:buChar char="•"/>
            </a:pPr>
            <a:r>
              <a:rPr lang="it-IT" sz="2600" dirty="0">
                <a:latin typeface="Times New Roman" panose="02020603050405020304" pitchFamily="18" charset="0"/>
                <a:cs typeface="Times New Roman" panose="02020603050405020304" pitchFamily="18" charset="0"/>
              </a:rPr>
              <a:t>soggetti privati, nei casi in cui la conoscenza della titolarità effettiva sia necessaria per curare o difendere, nel corso di un procedimento </a:t>
            </a:r>
            <a:r>
              <a:rPr lang="it-IT" sz="2600" dirty="0" smtClean="0">
                <a:latin typeface="Times New Roman" panose="02020603050405020304" pitchFamily="18" charset="0"/>
                <a:cs typeface="Times New Roman" panose="02020603050405020304" pitchFamily="18" charset="0"/>
              </a:rPr>
              <a:t>giurisdizionale, un </a:t>
            </a:r>
            <a:r>
              <a:rPr lang="it-IT" sz="2600" dirty="0">
                <a:latin typeface="Times New Roman" panose="02020603050405020304" pitchFamily="18" charset="0"/>
                <a:cs typeface="Times New Roman" panose="02020603050405020304" pitchFamily="18" charset="0"/>
              </a:rPr>
              <a:t>interesse corrispondente a una situazione giuridicamente tutelata;</a:t>
            </a:r>
          </a:p>
          <a:p>
            <a:pPr algn="just"/>
            <a:endParaRPr lang="it-IT" sz="2600" dirty="0">
              <a:latin typeface="Times New Roman" panose="02020603050405020304" pitchFamily="18" charset="0"/>
              <a:cs typeface="Times New Roman" panose="02020603050405020304" pitchFamily="18" charset="0"/>
            </a:endParaRPr>
          </a:p>
        </p:txBody>
      </p:sp>
      <p:sp>
        <p:nvSpPr>
          <p:cNvPr id="5" name="Segnaposto piè di pagina 4"/>
          <p:cNvSpPr>
            <a:spLocks noGrp="1"/>
          </p:cNvSpPr>
          <p:nvPr>
            <p:ph type="ftr" sz="quarter" idx="11"/>
          </p:nvPr>
        </p:nvSpPr>
        <p:spPr/>
        <p:txBody>
          <a:bodyPr/>
          <a:lstStyle/>
          <a:p>
            <a:r>
              <a:rPr lang="it-IT" smtClean="0"/>
              <a:t>Prof. Avv. Valerio Vallefuoco</a:t>
            </a:r>
            <a:endParaRPr lang="it-IT"/>
          </a:p>
        </p:txBody>
      </p:sp>
      <p:sp>
        <p:nvSpPr>
          <p:cNvPr id="7" name="Shape 103"/>
          <p:cNvSpPr txBox="1"/>
          <p:nvPr/>
        </p:nvSpPr>
        <p:spPr>
          <a:xfrm>
            <a:off x="102110" y="91359"/>
            <a:ext cx="9036496" cy="700955"/>
          </a:xfrm>
          <a:prstGeom prst="rect">
            <a:avLst/>
          </a:prstGeom>
          <a:noFill/>
          <a:ln>
            <a:noFill/>
          </a:ln>
        </p:spPr>
        <p:txBody>
          <a:bodyPr lIns="121900" tIns="121900" rIns="121900" bIns="121900" anchor="t" anchorCtr="0">
            <a:noAutofit/>
          </a:bodyPr>
          <a:lstStyle/>
          <a:p>
            <a:pPr algn="ctr"/>
            <a:r>
              <a:rPr lang="it-IT"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12</a:t>
            </a:r>
            <a:r>
              <a:rPr lang="it-IT"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 Il </a:t>
            </a:r>
            <a:r>
              <a:rPr lang="it-IT"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registro dei titolari </a:t>
            </a:r>
            <a:r>
              <a:rPr lang="it-IT"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effettivi</a:t>
            </a:r>
            <a:r>
              <a:rPr lang="it-IT" sz="1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(3/4</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a:t>
            </a:r>
            <a:endParaRPr lang="it-IT"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51537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66D6E48E-820D-EE47-BFC4-1BD942252A20}" type="slidenum">
              <a:rPr lang="it-IT" smtClean="0">
                <a:solidFill>
                  <a:sysClr val="windowText" lastClr="000000"/>
                </a:solidFill>
              </a:rPr>
              <a:pPr/>
              <a:t>28</a:t>
            </a:fld>
            <a:endParaRPr lang="it-IT" dirty="0">
              <a:solidFill>
                <a:sysClr val="windowText" lastClr="000000"/>
              </a:solidFill>
            </a:endParaRPr>
          </a:p>
        </p:txBody>
      </p:sp>
      <p:sp>
        <p:nvSpPr>
          <p:cNvPr id="2" name="CasellaDiTesto 1"/>
          <p:cNvSpPr txBox="1"/>
          <p:nvPr/>
        </p:nvSpPr>
        <p:spPr>
          <a:xfrm>
            <a:off x="358242" y="1340768"/>
            <a:ext cx="8410364" cy="2923877"/>
          </a:xfrm>
          <a:prstGeom prst="rect">
            <a:avLst/>
          </a:prstGeom>
          <a:noFill/>
        </p:spPr>
        <p:txBody>
          <a:bodyPr wrap="square" rtlCol="0">
            <a:spAutoFit/>
          </a:bodyPr>
          <a:lstStyle/>
          <a:p>
            <a:pPr algn="just"/>
            <a:r>
              <a:rPr lang="it-IT" sz="28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Lo stato dell’arte</a:t>
            </a:r>
          </a:p>
          <a:p>
            <a:pPr algn="just"/>
            <a:r>
              <a:rPr lang="it-IT" sz="2600" dirty="0" smtClean="0">
                <a:latin typeface="Times New Roman" panose="02020603050405020304" pitchFamily="18" charset="0"/>
                <a:cs typeface="Times New Roman" panose="02020603050405020304" pitchFamily="18" charset="0"/>
              </a:rPr>
              <a:t>Manca </a:t>
            </a:r>
            <a:r>
              <a:rPr lang="it-IT" sz="2600" dirty="0">
                <a:latin typeface="Times New Roman" panose="02020603050405020304" pitchFamily="18" charset="0"/>
                <a:cs typeface="Times New Roman" panose="02020603050405020304" pitchFamily="18" charset="0"/>
              </a:rPr>
              <a:t>ad oggi il decreto attuativo delle disposizioni introdotte dal decreto di riforma della normativa AML in tema di Registro dei titolari effettivi, la cui emanazione era prevista entro 12 mesi dall’entrata in vigore dello stesso decreto di riforma (04 luglio 2017) da parte del MEF di concerto con il MISE.</a:t>
            </a:r>
          </a:p>
        </p:txBody>
      </p:sp>
      <p:sp>
        <p:nvSpPr>
          <p:cNvPr id="5" name="Segnaposto piè di pagina 4"/>
          <p:cNvSpPr>
            <a:spLocks noGrp="1"/>
          </p:cNvSpPr>
          <p:nvPr>
            <p:ph type="ftr" sz="quarter" idx="11"/>
          </p:nvPr>
        </p:nvSpPr>
        <p:spPr/>
        <p:txBody>
          <a:bodyPr/>
          <a:lstStyle/>
          <a:p>
            <a:r>
              <a:rPr lang="it-IT" smtClean="0"/>
              <a:t>Prof. Avv. Valerio Vallefuoco</a:t>
            </a:r>
            <a:endParaRPr lang="it-IT"/>
          </a:p>
        </p:txBody>
      </p:sp>
      <p:sp>
        <p:nvSpPr>
          <p:cNvPr id="7" name="Shape 103"/>
          <p:cNvSpPr txBox="1"/>
          <p:nvPr/>
        </p:nvSpPr>
        <p:spPr>
          <a:xfrm>
            <a:off x="102110" y="91359"/>
            <a:ext cx="9036496" cy="700955"/>
          </a:xfrm>
          <a:prstGeom prst="rect">
            <a:avLst/>
          </a:prstGeom>
          <a:noFill/>
          <a:ln>
            <a:noFill/>
          </a:ln>
        </p:spPr>
        <p:txBody>
          <a:bodyPr lIns="121900" tIns="121900" rIns="121900" bIns="121900" anchor="t" anchorCtr="0">
            <a:noAutofit/>
          </a:bodyPr>
          <a:lstStyle/>
          <a:p>
            <a:pPr algn="ctr"/>
            <a:r>
              <a:rPr lang="it-IT"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latin typeface="Times New Roman" panose="02020603050405020304" pitchFamily="18" charset="0"/>
                <a:cs typeface="Times New Roman" panose="02020603050405020304" pitchFamily="18" charset="0"/>
              </a:rPr>
              <a:t>12</a:t>
            </a:r>
            <a:r>
              <a:rPr lang="it-IT"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 </a:t>
            </a:r>
            <a:r>
              <a:rPr lang="it-IT"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Il </a:t>
            </a:r>
            <a:r>
              <a:rPr lang="it-IT"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registro dei titolari </a:t>
            </a:r>
            <a:r>
              <a:rPr lang="it-IT"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effettivi</a:t>
            </a:r>
            <a:r>
              <a:rPr lang="it-IT" sz="1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(4/4</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a:t>
            </a:r>
            <a:endParaRPr lang="it-IT"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63979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3728137" y="1813716"/>
            <a:ext cx="1951659" cy="18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asellaDiTesto 4"/>
          <p:cNvSpPr txBox="1"/>
          <p:nvPr/>
        </p:nvSpPr>
        <p:spPr>
          <a:xfrm>
            <a:off x="3513498" y="980728"/>
            <a:ext cx="4176464" cy="830997"/>
          </a:xfrm>
          <a:prstGeom prst="rect">
            <a:avLst/>
          </a:prstGeom>
          <a:noFill/>
        </p:spPr>
        <p:txBody>
          <a:bodyPr wrap="square" rtlCol="0">
            <a:spAutoFit/>
          </a:bodyPr>
          <a:lstStyle/>
          <a:p>
            <a:pPr marL="109728" indent="0">
              <a:buNone/>
            </a:pPr>
            <a:r>
              <a:rPr lang="it-IT" sz="2400" b="1" i="1" dirty="0">
                <a:latin typeface="Times New Roman" panose="02020603050405020304" pitchFamily="18" charset="0"/>
                <a:ea typeface="+mj-ea"/>
                <a:cs typeface="Times New Roman" panose="02020603050405020304" pitchFamily="18" charset="0"/>
              </a:rPr>
              <a:t>Vi ringrazio per la gentile</a:t>
            </a:r>
          </a:p>
          <a:p>
            <a:pPr marL="109728" indent="0">
              <a:buNone/>
            </a:pPr>
            <a:r>
              <a:rPr lang="it-IT" sz="2400" b="1" i="1" dirty="0">
                <a:latin typeface="Times New Roman" panose="02020603050405020304" pitchFamily="18" charset="0"/>
                <a:ea typeface="+mj-ea"/>
                <a:cs typeface="Times New Roman" panose="02020603050405020304" pitchFamily="18" charset="0"/>
              </a:rPr>
              <a:t>attenzione!</a:t>
            </a:r>
          </a:p>
        </p:txBody>
      </p:sp>
      <p:sp>
        <p:nvSpPr>
          <p:cNvPr id="6" name="CasellaDiTesto 5"/>
          <p:cNvSpPr txBox="1"/>
          <p:nvPr/>
        </p:nvSpPr>
        <p:spPr>
          <a:xfrm>
            <a:off x="4026022" y="431363"/>
            <a:ext cx="3652175" cy="369332"/>
          </a:xfrm>
          <a:prstGeom prst="rect">
            <a:avLst/>
          </a:prstGeom>
          <a:noFill/>
        </p:spPr>
        <p:txBody>
          <a:bodyPr wrap="square" rtlCol="0">
            <a:spAutoFit/>
          </a:bodyPr>
          <a:lstStyle/>
          <a:p>
            <a:r>
              <a:rPr lang="it-IT" b="1" dirty="0" smtClean="0">
                <a:solidFill>
                  <a:srgbClr val="002060"/>
                </a:solidFill>
                <a:latin typeface="Times New Roman" panose="02020603050405020304" pitchFamily="18" charset="0"/>
                <a:cs typeface="Times New Roman" panose="02020603050405020304" pitchFamily="18" charset="0"/>
              </a:rPr>
              <a:t>Milano, 08 maggio 2019</a:t>
            </a:r>
            <a:endParaRPr lang="it-IT" dirty="0">
              <a:solidFill>
                <a:srgbClr val="002060"/>
              </a:solidFill>
              <a:latin typeface="Times New Roman" panose="02020603050405020304" pitchFamily="18" charset="0"/>
              <a:cs typeface="Times New Roman" panose="02020603050405020304" pitchFamily="18" charset="0"/>
            </a:endParaRPr>
          </a:p>
        </p:txBody>
      </p:sp>
      <p:sp>
        <p:nvSpPr>
          <p:cNvPr id="4" name="Segnaposto numero diapositiva 3"/>
          <p:cNvSpPr>
            <a:spLocks noGrp="1"/>
          </p:cNvSpPr>
          <p:nvPr>
            <p:ph type="sldNum" sz="quarter" idx="12"/>
          </p:nvPr>
        </p:nvSpPr>
        <p:spPr/>
        <p:txBody>
          <a:bodyPr/>
          <a:lstStyle/>
          <a:p>
            <a:fld id="{E6B52471-02E3-4B04-BF8F-974A1E64B8AC}" type="slidenum">
              <a:rPr lang="it-IT" smtClean="0">
                <a:solidFill>
                  <a:schemeClr val="tx1"/>
                </a:solidFill>
              </a:rPr>
              <a:t>29</a:t>
            </a:fld>
            <a:endParaRPr lang="it-IT" dirty="0">
              <a:solidFill>
                <a:schemeClr val="tx1"/>
              </a:solidFill>
            </a:endParaRPr>
          </a:p>
        </p:txBody>
      </p:sp>
      <p:sp>
        <p:nvSpPr>
          <p:cNvPr id="7" name="Segnaposto piè di pagina 6"/>
          <p:cNvSpPr>
            <a:spLocks noGrp="1"/>
          </p:cNvSpPr>
          <p:nvPr>
            <p:ph type="ftr" sz="quarter" idx="11"/>
          </p:nvPr>
        </p:nvSpPr>
        <p:spPr/>
        <p:txBody>
          <a:bodyPr/>
          <a:lstStyle/>
          <a:p>
            <a:r>
              <a:rPr lang="it-IT" smtClean="0"/>
              <a:t>Prof. Avv. Valerio Vallefuoco</a:t>
            </a:r>
            <a:endParaRPr lang="it-IT"/>
          </a:p>
        </p:txBody>
      </p:sp>
      <p:sp>
        <p:nvSpPr>
          <p:cNvPr id="9" name="CasellaDiTesto 8"/>
          <p:cNvSpPr txBox="1"/>
          <p:nvPr/>
        </p:nvSpPr>
        <p:spPr>
          <a:xfrm>
            <a:off x="539552" y="1984050"/>
            <a:ext cx="2736304" cy="317009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t-IT" sz="2000" dirty="0" smtClean="0">
                <a:latin typeface="Times New Roman" panose="02020603050405020304" pitchFamily="18" charset="0"/>
                <a:cs typeface="Times New Roman" panose="02020603050405020304" pitchFamily="18" charset="0"/>
              </a:rPr>
              <a:t>Componente Comitato Antiriciclaggio Ordine Avvocati </a:t>
            </a:r>
            <a:r>
              <a:rPr lang="it-IT" sz="2000" dirty="0">
                <a:latin typeface="Times New Roman" panose="02020603050405020304" pitchFamily="18" charset="0"/>
                <a:cs typeface="Times New Roman" panose="02020603050405020304" pitchFamily="18" charset="0"/>
              </a:rPr>
              <a:t>di Milano </a:t>
            </a:r>
            <a:r>
              <a:rPr lang="it-IT" sz="2000" dirty="0" smtClean="0">
                <a:latin typeface="Times New Roman" panose="02020603050405020304" pitchFamily="18" charset="0"/>
                <a:cs typeface="Times New Roman" panose="02020603050405020304" pitchFamily="18" charset="0"/>
              </a:rPr>
              <a:t>e Progetto Antiriciclaggio Avvocati </a:t>
            </a:r>
            <a:r>
              <a:rPr lang="it-IT" sz="2000" dirty="0">
                <a:latin typeface="Times New Roman" panose="02020603050405020304" pitchFamily="18" charset="0"/>
                <a:cs typeface="Times New Roman" panose="02020603050405020304" pitchFamily="18" charset="0"/>
              </a:rPr>
              <a:t>di Roma, </a:t>
            </a:r>
            <a:r>
              <a:rPr lang="it-IT" sz="2000" dirty="0" smtClean="0">
                <a:latin typeface="Times New Roman" panose="02020603050405020304" pitchFamily="18" charset="0"/>
                <a:cs typeface="Times New Roman" panose="02020603050405020304" pitchFamily="18" charset="0"/>
              </a:rPr>
              <a:t>membro esterno Gruppo Antiriciclaggio Ordine Commercialisti </a:t>
            </a:r>
            <a:r>
              <a:rPr lang="it-IT" sz="2000" dirty="0">
                <a:latin typeface="Times New Roman" panose="02020603050405020304" pitchFamily="18" charset="0"/>
                <a:cs typeface="Times New Roman" panose="02020603050405020304" pitchFamily="18" charset="0"/>
              </a:rPr>
              <a:t>di Roma</a:t>
            </a:r>
          </a:p>
          <a:p>
            <a:r>
              <a:rPr lang="it-IT" sz="2000" dirty="0" smtClean="0">
                <a:latin typeface="Times New Roman" panose="02020603050405020304" pitchFamily="18" charset="0"/>
                <a:cs typeface="Times New Roman" panose="02020603050405020304" pitchFamily="18" charset="0"/>
              </a:rPr>
              <a:t>Socio fondatore di Associazione </a:t>
            </a:r>
            <a:r>
              <a:rPr lang="it-IT" sz="2000" dirty="0" err="1" smtClean="0">
                <a:latin typeface="Times New Roman" panose="02020603050405020304" pitchFamily="18" charset="0"/>
                <a:cs typeface="Times New Roman" panose="02020603050405020304" pitchFamily="18" charset="0"/>
              </a:rPr>
              <a:t>AssoAml</a:t>
            </a:r>
            <a:endParaRPr lang="it-IT" sz="2000" dirty="0">
              <a:latin typeface="Times New Roman" panose="02020603050405020304" pitchFamily="18" charset="0"/>
              <a:cs typeface="Times New Roman" panose="02020603050405020304" pitchFamily="18" charset="0"/>
            </a:endParaRPr>
          </a:p>
        </p:txBody>
      </p:sp>
      <p:sp>
        <p:nvSpPr>
          <p:cNvPr id="12" name="Segnaposto contenuto 1"/>
          <p:cNvSpPr>
            <a:spLocks noGrp="1"/>
          </p:cNvSpPr>
          <p:nvPr>
            <p:ph idx="1"/>
          </p:nvPr>
        </p:nvSpPr>
        <p:spPr>
          <a:xfrm>
            <a:off x="3549057" y="3174413"/>
            <a:ext cx="3975271" cy="3230985"/>
          </a:xfrm>
        </p:spPr>
        <p:txBody>
          <a:bodyPr>
            <a:normAutofit fontScale="47500" lnSpcReduction="20000"/>
          </a:bodyPr>
          <a:lstStyle/>
          <a:p>
            <a:pPr marL="109728" indent="0">
              <a:buNone/>
            </a:pPr>
            <a:endParaRPr lang="it-IT" b="1" i="1" dirty="0"/>
          </a:p>
          <a:p>
            <a:pPr marL="109728" indent="0">
              <a:buNone/>
            </a:pPr>
            <a:endParaRPr lang="it-IT" sz="3500" b="1" dirty="0">
              <a:latin typeface="Times New Roman" panose="02020603050405020304" pitchFamily="18" charset="0"/>
              <a:cs typeface="Times New Roman" panose="02020603050405020304" pitchFamily="18" charset="0"/>
            </a:endParaRPr>
          </a:p>
          <a:p>
            <a:pPr marL="109728" indent="0">
              <a:buNone/>
            </a:pPr>
            <a:r>
              <a:rPr lang="it-IT" sz="3400" b="1" dirty="0">
                <a:latin typeface="Times New Roman" panose="02020603050405020304" pitchFamily="18" charset="0"/>
                <a:cs typeface="Times New Roman" panose="02020603050405020304" pitchFamily="18" charset="0"/>
              </a:rPr>
              <a:t>Prof. Avv. Valerio VALLEFUOCO</a:t>
            </a:r>
          </a:p>
          <a:p>
            <a:pPr marL="109728" indent="0">
              <a:buNone/>
            </a:pPr>
            <a:r>
              <a:rPr lang="it-IT" sz="3400" b="1" dirty="0">
                <a:latin typeface="Times New Roman" panose="02020603050405020304" pitchFamily="18" charset="0"/>
                <a:cs typeface="Times New Roman" panose="02020603050405020304" pitchFamily="18" charset="0"/>
              </a:rPr>
              <a:t>Studio Legale Vallefuoco &amp; Associati S.T.P.</a:t>
            </a:r>
          </a:p>
          <a:p>
            <a:pPr marL="109728" indent="0">
              <a:buNone/>
            </a:pPr>
            <a:r>
              <a:rPr lang="it-IT" sz="3400" dirty="0">
                <a:latin typeface="Times New Roman" panose="02020603050405020304" pitchFamily="18" charset="0"/>
                <a:cs typeface="Times New Roman" panose="02020603050405020304" pitchFamily="18" charset="0"/>
              </a:rPr>
              <a:t>Viale Regina Margherita 294, 00198 </a:t>
            </a:r>
            <a:r>
              <a:rPr lang="it-IT" sz="3400" dirty="0" smtClean="0">
                <a:latin typeface="Times New Roman" panose="02020603050405020304" pitchFamily="18" charset="0"/>
                <a:cs typeface="Times New Roman" panose="02020603050405020304" pitchFamily="18" charset="0"/>
              </a:rPr>
              <a:t>Roma</a:t>
            </a:r>
          </a:p>
          <a:p>
            <a:pPr marL="109728" indent="0">
              <a:buNone/>
            </a:pPr>
            <a:r>
              <a:rPr lang="it-IT" sz="3400" dirty="0" smtClean="0">
                <a:latin typeface="Times New Roman" panose="02020603050405020304" pitchFamily="18" charset="0"/>
                <a:cs typeface="Times New Roman" panose="02020603050405020304" pitchFamily="18" charset="0"/>
              </a:rPr>
              <a:t>Via Vincenzo Monti 15, 20123 Milano</a:t>
            </a:r>
            <a:endParaRPr lang="it-IT" sz="3400" dirty="0">
              <a:latin typeface="Times New Roman" panose="02020603050405020304" pitchFamily="18" charset="0"/>
              <a:cs typeface="Times New Roman" panose="02020603050405020304" pitchFamily="18" charset="0"/>
            </a:endParaRPr>
          </a:p>
          <a:p>
            <a:pPr marL="109728" indent="0">
              <a:buNone/>
            </a:pPr>
            <a:r>
              <a:rPr lang="it-IT" sz="3400" dirty="0" smtClean="0">
                <a:latin typeface="Times New Roman" panose="02020603050405020304" pitchFamily="18" charset="0"/>
                <a:cs typeface="Times New Roman" panose="02020603050405020304" pitchFamily="18" charset="0"/>
              </a:rPr>
              <a:t>Email: v.vallefuoco@studiovallefuoco.it</a:t>
            </a:r>
            <a:endParaRPr lang="it-IT" sz="3400" dirty="0">
              <a:latin typeface="Times New Roman" panose="02020603050405020304" pitchFamily="18" charset="0"/>
              <a:cs typeface="Times New Roman" panose="02020603050405020304" pitchFamily="18" charset="0"/>
            </a:endParaRPr>
          </a:p>
          <a:p>
            <a:pPr marL="109728" indent="0">
              <a:buNone/>
            </a:pPr>
            <a:r>
              <a:rPr lang="it-IT" sz="3400" dirty="0">
                <a:latin typeface="Times New Roman" panose="02020603050405020304" pitchFamily="18" charset="0"/>
                <a:cs typeface="Times New Roman" panose="02020603050405020304" pitchFamily="18" charset="0"/>
              </a:rPr>
              <a:t>Tel.: +39 06 44251509</a:t>
            </a:r>
          </a:p>
          <a:p>
            <a:pPr marL="109728" indent="0">
              <a:buNone/>
            </a:pPr>
            <a:r>
              <a:rPr lang="it-IT" sz="3400" dirty="0">
                <a:latin typeface="Times New Roman" panose="02020603050405020304" pitchFamily="18" charset="0"/>
                <a:cs typeface="Times New Roman" panose="02020603050405020304" pitchFamily="18" charset="0"/>
              </a:rPr>
              <a:t>Mobile: +39 3356455945</a:t>
            </a:r>
          </a:p>
          <a:p>
            <a:pPr marL="109728" indent="0">
              <a:buNone/>
            </a:pPr>
            <a:r>
              <a:rPr lang="it-IT" sz="3400" dirty="0">
                <a:latin typeface="Times New Roman" panose="02020603050405020304" pitchFamily="18" charset="0"/>
                <a:cs typeface="Times New Roman" panose="02020603050405020304" pitchFamily="18" charset="0"/>
              </a:rPr>
              <a:t>Fax: +39 06 </a:t>
            </a:r>
            <a:r>
              <a:rPr lang="it-IT" sz="3400" dirty="0" smtClean="0">
                <a:latin typeface="Times New Roman" panose="02020603050405020304" pitchFamily="18" charset="0"/>
                <a:cs typeface="Times New Roman" panose="02020603050405020304" pitchFamily="18" charset="0"/>
              </a:rPr>
              <a:t>8412205</a:t>
            </a:r>
            <a:endParaRPr lang="it-IT"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9960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a:spLocks noGrp="1"/>
          </p:cNvSpPr>
          <p:nvPr>
            <p:ph type="sldNum" sz="quarter" idx="12"/>
          </p:nvPr>
        </p:nvSpPr>
        <p:spPr/>
        <p:txBody>
          <a:bodyPr/>
          <a:lstStyle/>
          <a:p>
            <a:fld id="{E6B52471-02E3-4B04-BF8F-974A1E64B8AC}" type="slidenum">
              <a:rPr lang="it-IT" smtClean="0">
                <a:solidFill>
                  <a:prstClr val="black"/>
                </a:solidFill>
              </a:rPr>
              <a:pPr/>
              <a:t>3</a:t>
            </a:fld>
            <a:endParaRPr lang="it-IT">
              <a:solidFill>
                <a:prstClr val="black"/>
              </a:solidFill>
            </a:endParaRPr>
          </a:p>
        </p:txBody>
      </p:sp>
      <p:sp>
        <p:nvSpPr>
          <p:cNvPr id="5" name="CasellaDiTesto 4"/>
          <p:cNvSpPr txBox="1"/>
          <p:nvPr/>
        </p:nvSpPr>
        <p:spPr>
          <a:xfrm>
            <a:off x="186174" y="166795"/>
            <a:ext cx="8784977" cy="584775"/>
          </a:xfrm>
          <a:prstGeom prst="rect">
            <a:avLst/>
          </a:prstGeom>
          <a:noFill/>
        </p:spPr>
        <p:txBody>
          <a:bodyPr wrap="square" rtlCol="0">
            <a:spAutoFit/>
          </a:bodyPr>
          <a:lstStyle/>
          <a:p>
            <a:pPr algn="ct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1. V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DIRETTIVA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ANTIRICICLAGGIO</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(2/9)</a:t>
            </a:r>
          </a:p>
        </p:txBody>
      </p:sp>
      <p:sp>
        <p:nvSpPr>
          <p:cNvPr id="2" name="CasellaDiTesto 1"/>
          <p:cNvSpPr txBox="1"/>
          <p:nvPr/>
        </p:nvSpPr>
        <p:spPr>
          <a:xfrm>
            <a:off x="238323" y="694539"/>
            <a:ext cx="8346263" cy="954107"/>
          </a:xfrm>
          <a:prstGeom prst="rect">
            <a:avLst/>
          </a:prstGeom>
          <a:noFill/>
        </p:spPr>
        <p:txBody>
          <a:bodyPr wrap="square" rtlCol="0">
            <a:spAutoFit/>
          </a:bodyPr>
          <a:lstStyle/>
          <a:p>
            <a:pPr algn="ctr"/>
            <a:r>
              <a:rPr lang="it-IT" sz="2800" b="1" dirty="0" smtClean="0">
                <a:solidFill>
                  <a:prstClr val="black"/>
                </a:solidFill>
                <a:latin typeface="Times New Roman" panose="02020603050405020304" pitchFamily="18" charset="0"/>
                <a:cs typeface="Times New Roman" panose="02020603050405020304" pitchFamily="18" charset="0"/>
              </a:rPr>
              <a:t>Cosa cambia</a:t>
            </a:r>
          </a:p>
          <a:p>
            <a:pPr algn="ctr"/>
            <a:r>
              <a:rPr lang="it-IT" sz="2800" b="1" dirty="0" smtClean="0">
                <a:solidFill>
                  <a:prstClr val="black"/>
                </a:solidFill>
                <a:latin typeface="Times New Roman" panose="02020603050405020304" pitchFamily="18" charset="0"/>
                <a:cs typeface="Times New Roman" panose="02020603050405020304" pitchFamily="18" charset="0"/>
              </a:rPr>
              <a:t>Abbassamento </a:t>
            </a:r>
            <a:r>
              <a:rPr lang="it-IT" sz="2800" b="1" dirty="0">
                <a:solidFill>
                  <a:prstClr val="black"/>
                </a:solidFill>
                <a:latin typeface="Times New Roman" panose="02020603050405020304" pitchFamily="18" charset="0"/>
                <a:cs typeface="Times New Roman" panose="02020603050405020304" pitchFamily="18" charset="0"/>
              </a:rPr>
              <a:t>delle soglie per carte </a:t>
            </a:r>
            <a:r>
              <a:rPr lang="it-IT" sz="2800" b="1" dirty="0" smtClean="0">
                <a:solidFill>
                  <a:prstClr val="black"/>
                </a:solidFill>
                <a:latin typeface="Times New Roman" panose="02020603050405020304" pitchFamily="18" charset="0"/>
                <a:cs typeface="Times New Roman" panose="02020603050405020304" pitchFamily="18" charset="0"/>
              </a:rPr>
              <a:t>prepagate</a:t>
            </a:r>
            <a:endParaRPr lang="it-IT" sz="2800" b="1" dirty="0">
              <a:solidFill>
                <a:prstClr val="black"/>
              </a:solidFill>
              <a:latin typeface="Times New Roman" panose="02020603050405020304" pitchFamily="18" charset="0"/>
              <a:cs typeface="Times New Roman" panose="02020603050405020304" pitchFamily="18" charset="0"/>
            </a:endParaRPr>
          </a:p>
        </p:txBody>
      </p:sp>
      <p:sp>
        <p:nvSpPr>
          <p:cNvPr id="6" name="AutoShape 4"/>
          <p:cNvSpPr>
            <a:spLocks noChangeArrowheads="1"/>
          </p:cNvSpPr>
          <p:nvPr/>
        </p:nvSpPr>
        <p:spPr bwMode="auto">
          <a:xfrm>
            <a:off x="218044" y="1700808"/>
            <a:ext cx="3993916" cy="4178067"/>
          </a:xfrm>
          <a:prstGeom prst="roundRect">
            <a:avLst>
              <a:gd name="adj" fmla="val 16667"/>
            </a:avLst>
          </a:prstGeom>
          <a:solidFill>
            <a:schemeClr val="lt1">
              <a:alpha val="75000"/>
            </a:schemeClr>
          </a:solidFill>
          <a:ln>
            <a:headEnd/>
            <a:tailEnd/>
          </a:ln>
        </p:spPr>
        <p:style>
          <a:lnRef idx="2">
            <a:schemeClr val="accent5"/>
          </a:lnRef>
          <a:fillRef idx="1">
            <a:schemeClr val="lt1"/>
          </a:fillRef>
          <a:effectRef idx="0">
            <a:schemeClr val="accent5"/>
          </a:effectRef>
          <a:fontRef idx="minor">
            <a:schemeClr val="dk1"/>
          </a:fontRef>
        </p:style>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2400" dirty="0">
              <a:latin typeface="Times New Roman" pitchFamily="18" charset="0"/>
            </a:endParaRPr>
          </a:p>
        </p:txBody>
      </p:sp>
      <p:sp>
        <p:nvSpPr>
          <p:cNvPr id="8" name="AutoShape 4"/>
          <p:cNvSpPr>
            <a:spLocks noChangeArrowheads="1"/>
          </p:cNvSpPr>
          <p:nvPr/>
        </p:nvSpPr>
        <p:spPr bwMode="auto">
          <a:xfrm>
            <a:off x="4390881" y="1744642"/>
            <a:ext cx="4584671" cy="4235098"/>
          </a:xfrm>
          <a:prstGeom prst="roundRect">
            <a:avLst>
              <a:gd name="adj" fmla="val 16667"/>
            </a:avLst>
          </a:prstGeom>
          <a:solidFill>
            <a:schemeClr val="bg1">
              <a:alpha val="73000"/>
            </a:schemeClr>
          </a:solidFill>
          <a:ln>
            <a:headEnd/>
            <a:tailEnd/>
          </a:ln>
        </p:spPr>
        <p:style>
          <a:lnRef idx="2">
            <a:schemeClr val="accent5"/>
          </a:lnRef>
          <a:fillRef idx="1">
            <a:schemeClr val="lt1"/>
          </a:fillRef>
          <a:effectRef idx="0">
            <a:schemeClr val="accent5"/>
          </a:effectRef>
          <a:fontRef idx="minor">
            <a:schemeClr val="dk1"/>
          </a:fontRef>
        </p:style>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2400" dirty="0">
              <a:latin typeface="Times New Roman" pitchFamily="18" charset="0"/>
            </a:endParaRPr>
          </a:p>
        </p:txBody>
      </p:sp>
      <p:sp>
        <p:nvSpPr>
          <p:cNvPr id="3" name="CasellaDiTesto 2"/>
          <p:cNvSpPr txBox="1"/>
          <p:nvPr/>
        </p:nvSpPr>
        <p:spPr>
          <a:xfrm>
            <a:off x="306790" y="1728489"/>
            <a:ext cx="3816424" cy="1261884"/>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IV DIRETTIVA</a:t>
            </a:r>
          </a:p>
          <a:p>
            <a:pPr algn="ctr"/>
            <a:endParaRPr lang="it-IT" sz="2000" b="1" dirty="0" smtClean="0">
              <a:latin typeface="Times New Roman" panose="02020603050405020304" pitchFamily="18" charset="0"/>
              <a:cs typeface="Times New Roman" panose="02020603050405020304" pitchFamily="18" charset="0"/>
            </a:endParaRPr>
          </a:p>
          <a:p>
            <a:r>
              <a:rPr lang="it-IT" dirty="0" smtClean="0">
                <a:latin typeface="Times New Roman" panose="02020603050405020304" pitchFamily="18" charset="0"/>
                <a:cs typeface="Times New Roman" panose="02020603050405020304" pitchFamily="18" charset="0"/>
              </a:rPr>
              <a:t>Soglia di legge per l’identificazione dei titolari di carte prepagate </a:t>
            </a:r>
            <a:r>
              <a:rPr lang="it-IT" b="1" dirty="0" smtClean="0">
                <a:latin typeface="Times New Roman" panose="02020603050405020304" pitchFamily="18" charset="0"/>
                <a:cs typeface="Times New Roman" panose="02020603050405020304" pitchFamily="18" charset="0"/>
              </a:rPr>
              <a:t>pari a 250€ .</a:t>
            </a:r>
          </a:p>
        </p:txBody>
      </p:sp>
      <p:sp>
        <p:nvSpPr>
          <p:cNvPr id="10" name="CasellaDiTesto 9"/>
          <p:cNvSpPr txBox="1"/>
          <p:nvPr/>
        </p:nvSpPr>
        <p:spPr>
          <a:xfrm>
            <a:off x="4536385" y="1729348"/>
            <a:ext cx="4293662" cy="4178067"/>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V DIRETTIVA</a:t>
            </a:r>
          </a:p>
          <a:p>
            <a:endParaRPr lang="it-IT" sz="1400" b="1" dirty="0" smtClean="0">
              <a:latin typeface="Times New Roman" panose="02020603050405020304" pitchFamily="18" charset="0"/>
              <a:cs typeface="Times New Roman" panose="02020603050405020304" pitchFamily="18" charset="0"/>
            </a:endParaRPr>
          </a:p>
          <a:p>
            <a:pPr algn="just"/>
            <a:r>
              <a:rPr lang="it-IT" dirty="0" smtClean="0">
                <a:latin typeface="Times New Roman" panose="02020603050405020304" pitchFamily="18" charset="0"/>
                <a:cs typeface="Times New Roman" panose="02020603050405020304" pitchFamily="18" charset="0"/>
              </a:rPr>
              <a:t>Gli </a:t>
            </a:r>
            <a:r>
              <a:rPr lang="it-IT" dirty="0">
                <a:latin typeface="Times New Roman" panose="02020603050405020304" pitchFamily="18" charset="0"/>
                <a:cs typeface="Times New Roman" panose="02020603050405020304" pitchFamily="18" charset="0"/>
              </a:rPr>
              <a:t>Stati membri potranno consentire ai soggetti obbligati di applicare misure semplificate di adeguata verifica della clientela per la moneta elettronica se lo strumento di pagamento non è ricaricabile oppure se è soggetto a un </a:t>
            </a:r>
            <a:r>
              <a:rPr lang="it-IT" b="1" dirty="0">
                <a:latin typeface="Times New Roman" panose="02020603050405020304" pitchFamily="18" charset="0"/>
                <a:cs typeface="Times New Roman" panose="02020603050405020304" pitchFamily="18" charset="0"/>
              </a:rPr>
              <a:t>massimale mensile di operazioni di 150€, </a:t>
            </a:r>
            <a:r>
              <a:rPr lang="it-IT" dirty="0">
                <a:latin typeface="Times New Roman" panose="02020603050405020304" pitchFamily="18" charset="0"/>
                <a:cs typeface="Times New Roman" panose="02020603050405020304" pitchFamily="18" charset="0"/>
              </a:rPr>
              <a:t>utilizzabile solo in tale Stato membro. </a:t>
            </a:r>
            <a:r>
              <a:rPr lang="it-IT" dirty="0" smtClean="0">
                <a:latin typeface="Times New Roman" panose="02020603050405020304" pitchFamily="18" charset="0"/>
                <a:cs typeface="Times New Roman" panose="02020603050405020304" pitchFamily="18" charset="0"/>
              </a:rPr>
              <a:t>L’importo massimo </a:t>
            </a:r>
            <a:r>
              <a:rPr lang="it-IT" dirty="0">
                <a:latin typeface="Times New Roman" panose="02020603050405020304" pitchFamily="18" charset="0"/>
                <a:cs typeface="Times New Roman" panose="02020603050405020304" pitchFamily="18" charset="0"/>
              </a:rPr>
              <a:t>memorizzato elettronicamente non dovrà, inoltre, </a:t>
            </a:r>
            <a:r>
              <a:rPr lang="it-IT" b="1" dirty="0">
                <a:latin typeface="Times New Roman" panose="02020603050405020304" pitchFamily="18" charset="0"/>
                <a:cs typeface="Times New Roman" panose="02020603050405020304" pitchFamily="18" charset="0"/>
              </a:rPr>
              <a:t>superare i 150</a:t>
            </a:r>
            <a:r>
              <a:rPr lang="it-IT" b="1" dirty="0" smtClean="0">
                <a:latin typeface="Times New Roman" panose="02020603050405020304" pitchFamily="18" charset="0"/>
                <a:cs typeface="Times New Roman" panose="02020603050405020304" pitchFamily="18" charset="0"/>
              </a:rPr>
              <a:t>€,</a:t>
            </a:r>
            <a:r>
              <a:rPr lang="it-IT" dirty="0" smtClean="0">
                <a:latin typeface="Times New Roman" panose="02020603050405020304" pitchFamily="18" charset="0"/>
                <a:cs typeface="Times New Roman" panose="02020603050405020304" pitchFamily="18" charset="0"/>
              </a:rPr>
              <a:t> senza </a:t>
            </a:r>
            <a:r>
              <a:rPr lang="it-IT" dirty="0">
                <a:latin typeface="Times New Roman" panose="02020603050405020304" pitchFamily="18" charset="0"/>
                <a:cs typeface="Times New Roman" panose="02020603050405020304" pitchFamily="18" charset="0"/>
              </a:rPr>
              <a:t>possibilità alcuna da parte degli Stati membri di innalzare </a:t>
            </a:r>
            <a:r>
              <a:rPr lang="it-IT" dirty="0" smtClean="0">
                <a:latin typeface="Times New Roman" panose="02020603050405020304" pitchFamily="18" charset="0"/>
                <a:cs typeface="Times New Roman" panose="02020603050405020304" pitchFamily="18" charset="0"/>
              </a:rPr>
              <a:t>tale </a:t>
            </a:r>
            <a:r>
              <a:rPr lang="it-IT" dirty="0">
                <a:latin typeface="Times New Roman" panose="02020603050405020304" pitchFamily="18" charset="0"/>
                <a:cs typeface="Times New Roman" panose="02020603050405020304" pitchFamily="18" charset="0"/>
              </a:rPr>
              <a:t>limite. </a:t>
            </a:r>
          </a:p>
          <a:p>
            <a:pPr algn="just"/>
            <a:endParaRPr lang="it-IT" sz="1550" b="1" dirty="0" smtClean="0">
              <a:latin typeface="Times New Roman" panose="02020603050405020304" pitchFamily="18" charset="0"/>
              <a:cs typeface="Times New Roman" panose="02020603050405020304" pitchFamily="18" charset="0"/>
            </a:endParaRPr>
          </a:p>
        </p:txBody>
      </p:sp>
      <p:sp>
        <p:nvSpPr>
          <p:cNvPr id="11" name="Segnaposto piè di pagina 10"/>
          <p:cNvSpPr>
            <a:spLocks noGrp="1"/>
          </p:cNvSpPr>
          <p:nvPr>
            <p:ph type="ftr" sz="quarter" idx="11"/>
          </p:nvPr>
        </p:nvSpPr>
        <p:spPr/>
        <p:txBody>
          <a:bodyPr/>
          <a:lstStyle/>
          <a:p>
            <a:r>
              <a:rPr lang="it-IT" smtClean="0"/>
              <a:t>Prof. Avv. Valerio Vallefuoco</a:t>
            </a:r>
            <a:endParaRPr lang="it-IT"/>
          </a:p>
        </p:txBody>
      </p:sp>
    </p:spTree>
    <p:extLst>
      <p:ext uri="{BB962C8B-B14F-4D97-AF65-F5344CB8AC3E}">
        <p14:creationId xmlns:p14="http://schemas.microsoft.com/office/powerpoint/2010/main" val="2984314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a:spLocks noGrp="1"/>
          </p:cNvSpPr>
          <p:nvPr>
            <p:ph type="sldNum" sz="quarter" idx="12"/>
          </p:nvPr>
        </p:nvSpPr>
        <p:spPr/>
        <p:txBody>
          <a:bodyPr/>
          <a:lstStyle/>
          <a:p>
            <a:fld id="{E6B52471-02E3-4B04-BF8F-974A1E64B8AC}" type="slidenum">
              <a:rPr lang="it-IT" smtClean="0">
                <a:solidFill>
                  <a:prstClr val="black"/>
                </a:solidFill>
              </a:rPr>
              <a:pPr/>
              <a:t>4</a:t>
            </a:fld>
            <a:endParaRPr lang="it-IT">
              <a:solidFill>
                <a:prstClr val="black"/>
              </a:solidFill>
            </a:endParaRPr>
          </a:p>
        </p:txBody>
      </p:sp>
      <p:sp>
        <p:nvSpPr>
          <p:cNvPr id="5" name="CasellaDiTesto 4"/>
          <p:cNvSpPr txBox="1"/>
          <p:nvPr/>
        </p:nvSpPr>
        <p:spPr>
          <a:xfrm>
            <a:off x="186174" y="166795"/>
            <a:ext cx="8784977" cy="584775"/>
          </a:xfrm>
          <a:prstGeom prst="rect">
            <a:avLst/>
          </a:prstGeom>
          <a:noFill/>
        </p:spPr>
        <p:txBody>
          <a:bodyPr wrap="square" rtlCol="0">
            <a:spAutoFit/>
          </a:bodyPr>
          <a:lstStyle/>
          <a:p>
            <a:pPr algn="ct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1. V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DIRETTIVA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ANTIRICICLAGGIO</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(3/9)</a:t>
            </a:r>
          </a:p>
        </p:txBody>
      </p:sp>
      <p:sp>
        <p:nvSpPr>
          <p:cNvPr id="2" name="CasellaDiTesto 1"/>
          <p:cNvSpPr txBox="1"/>
          <p:nvPr/>
        </p:nvSpPr>
        <p:spPr>
          <a:xfrm>
            <a:off x="6665" y="620688"/>
            <a:ext cx="9144000" cy="954107"/>
          </a:xfrm>
          <a:prstGeom prst="rect">
            <a:avLst/>
          </a:prstGeom>
          <a:noFill/>
        </p:spPr>
        <p:txBody>
          <a:bodyPr wrap="square" rtlCol="0">
            <a:spAutoFit/>
          </a:bodyPr>
          <a:lstStyle/>
          <a:p>
            <a:pPr algn="ctr"/>
            <a:r>
              <a:rPr lang="it-IT" sz="2800" b="1" dirty="0" smtClean="0">
                <a:solidFill>
                  <a:prstClr val="black"/>
                </a:solidFill>
                <a:latin typeface="Times New Roman" panose="02020603050405020304" pitchFamily="18" charset="0"/>
                <a:cs typeface="Times New Roman" panose="02020603050405020304" pitchFamily="18" charset="0"/>
              </a:rPr>
              <a:t>Cosa cambia</a:t>
            </a:r>
          </a:p>
          <a:p>
            <a:pPr algn="ctr"/>
            <a:r>
              <a:rPr lang="it-IT" sz="2800" b="1" dirty="0">
                <a:solidFill>
                  <a:prstClr val="black"/>
                </a:solidFill>
                <a:latin typeface="Times New Roman" panose="02020603050405020304" pitchFamily="18" charset="0"/>
                <a:cs typeface="Times New Roman" panose="02020603050405020304" pitchFamily="18" charset="0"/>
              </a:rPr>
              <a:t>Accesso pubblico alle informazioni sulla </a:t>
            </a:r>
            <a:r>
              <a:rPr lang="it-IT" sz="2800" b="1" dirty="0" smtClean="0">
                <a:solidFill>
                  <a:prstClr val="black"/>
                </a:solidFill>
                <a:latin typeface="Times New Roman" panose="02020603050405020304" pitchFamily="18" charset="0"/>
                <a:cs typeface="Times New Roman" panose="02020603050405020304" pitchFamily="18" charset="0"/>
              </a:rPr>
              <a:t>titolarità effettiva</a:t>
            </a:r>
            <a:endParaRPr lang="it-IT" sz="2800" b="1" dirty="0">
              <a:solidFill>
                <a:prstClr val="black"/>
              </a:solidFill>
              <a:latin typeface="Times New Roman" panose="02020603050405020304" pitchFamily="18" charset="0"/>
              <a:cs typeface="Times New Roman" panose="02020603050405020304" pitchFamily="18" charset="0"/>
            </a:endParaRPr>
          </a:p>
        </p:txBody>
      </p:sp>
      <p:sp>
        <p:nvSpPr>
          <p:cNvPr id="6" name="AutoShape 4"/>
          <p:cNvSpPr>
            <a:spLocks noChangeArrowheads="1"/>
          </p:cNvSpPr>
          <p:nvPr/>
        </p:nvSpPr>
        <p:spPr bwMode="auto">
          <a:xfrm>
            <a:off x="218044" y="1729348"/>
            <a:ext cx="3993916" cy="4178067"/>
          </a:xfrm>
          <a:prstGeom prst="roundRect">
            <a:avLst>
              <a:gd name="adj" fmla="val 16667"/>
            </a:avLst>
          </a:prstGeom>
          <a:solidFill>
            <a:schemeClr val="lt1">
              <a:alpha val="75000"/>
            </a:schemeClr>
          </a:solidFill>
          <a:ln>
            <a:headEnd/>
            <a:tailEnd/>
          </a:ln>
        </p:spPr>
        <p:style>
          <a:lnRef idx="2">
            <a:schemeClr val="accent5"/>
          </a:lnRef>
          <a:fillRef idx="1">
            <a:schemeClr val="lt1"/>
          </a:fillRef>
          <a:effectRef idx="0">
            <a:schemeClr val="accent5"/>
          </a:effectRef>
          <a:fontRef idx="minor">
            <a:schemeClr val="dk1"/>
          </a:fontRef>
        </p:style>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2400" dirty="0">
              <a:latin typeface="Times New Roman" pitchFamily="18" charset="0"/>
            </a:endParaRPr>
          </a:p>
        </p:txBody>
      </p:sp>
      <p:sp>
        <p:nvSpPr>
          <p:cNvPr id="8" name="AutoShape 4"/>
          <p:cNvSpPr>
            <a:spLocks noChangeArrowheads="1"/>
          </p:cNvSpPr>
          <p:nvPr/>
        </p:nvSpPr>
        <p:spPr bwMode="auto">
          <a:xfrm>
            <a:off x="4390881" y="1744642"/>
            <a:ext cx="4584671" cy="4235098"/>
          </a:xfrm>
          <a:prstGeom prst="roundRect">
            <a:avLst>
              <a:gd name="adj" fmla="val 16667"/>
            </a:avLst>
          </a:prstGeom>
          <a:solidFill>
            <a:schemeClr val="lt1">
              <a:alpha val="74000"/>
            </a:schemeClr>
          </a:solidFill>
          <a:ln>
            <a:headEnd/>
            <a:tailEnd/>
          </a:ln>
        </p:spPr>
        <p:style>
          <a:lnRef idx="2">
            <a:schemeClr val="accent5"/>
          </a:lnRef>
          <a:fillRef idx="1">
            <a:schemeClr val="lt1"/>
          </a:fillRef>
          <a:effectRef idx="0">
            <a:schemeClr val="accent5"/>
          </a:effectRef>
          <a:fontRef idx="minor">
            <a:schemeClr val="dk1"/>
          </a:fontRef>
        </p:style>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2400" dirty="0">
              <a:latin typeface="Times New Roman" pitchFamily="18" charset="0"/>
            </a:endParaRPr>
          </a:p>
        </p:txBody>
      </p:sp>
      <p:sp>
        <p:nvSpPr>
          <p:cNvPr id="3" name="CasellaDiTesto 2"/>
          <p:cNvSpPr txBox="1"/>
          <p:nvPr/>
        </p:nvSpPr>
        <p:spPr>
          <a:xfrm>
            <a:off x="306790" y="1728489"/>
            <a:ext cx="3816424" cy="2092881"/>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IV DIRETTIVA</a:t>
            </a:r>
          </a:p>
          <a:p>
            <a:pPr algn="just"/>
            <a:endParaRPr lang="it-IT" sz="2000" b="1" dirty="0" smtClean="0">
              <a:latin typeface="Times New Roman" panose="02020603050405020304" pitchFamily="18" charset="0"/>
              <a:cs typeface="Times New Roman" panose="02020603050405020304" pitchFamily="18" charset="0"/>
            </a:endParaRPr>
          </a:p>
          <a:p>
            <a:pPr algn="just"/>
            <a:r>
              <a:rPr lang="it-IT" dirty="0" smtClean="0">
                <a:latin typeface="Times New Roman" panose="02020603050405020304" pitchFamily="18" charset="0"/>
                <a:cs typeface="Times New Roman" panose="02020603050405020304" pitchFamily="18" charset="0"/>
              </a:rPr>
              <a:t>Le informazioni sulla titolarità effettiva sono accessibili:</a:t>
            </a:r>
          </a:p>
          <a:p>
            <a:pPr algn="just"/>
            <a:r>
              <a:rPr lang="it-IT" b="1" dirty="0">
                <a:latin typeface="Times New Roman" panose="02020603050405020304" pitchFamily="18" charset="0"/>
                <a:cs typeface="Times New Roman" panose="02020603050405020304" pitchFamily="18" charset="0"/>
              </a:rPr>
              <a:t>a</a:t>
            </a:r>
            <a:r>
              <a:rPr lang="it-IT" b="1" dirty="0" smtClean="0">
                <a:latin typeface="Times New Roman" panose="02020603050405020304" pitchFamily="18" charset="0"/>
                <a:cs typeface="Times New Roman" panose="02020603050405020304" pitchFamily="18" charset="0"/>
              </a:rPr>
              <a:t>lle autorità competenti;</a:t>
            </a:r>
          </a:p>
          <a:p>
            <a:pPr algn="just"/>
            <a:r>
              <a:rPr lang="it-IT" b="1" dirty="0">
                <a:latin typeface="Times New Roman" panose="02020603050405020304" pitchFamily="18" charset="0"/>
                <a:cs typeface="Times New Roman" panose="02020603050405020304" pitchFamily="18" charset="0"/>
              </a:rPr>
              <a:t>a</a:t>
            </a:r>
            <a:r>
              <a:rPr lang="it-IT" b="1" dirty="0" smtClean="0">
                <a:latin typeface="Times New Roman" panose="02020603050405020304" pitchFamily="18" charset="0"/>
                <a:cs typeface="Times New Roman" panose="02020603050405020304" pitchFamily="18" charset="0"/>
              </a:rPr>
              <a:t>lle FIU;</a:t>
            </a:r>
          </a:p>
          <a:p>
            <a:pPr algn="just"/>
            <a:r>
              <a:rPr lang="it-IT" b="1" dirty="0">
                <a:latin typeface="Times New Roman" panose="02020603050405020304" pitchFamily="18" charset="0"/>
                <a:cs typeface="Times New Roman" panose="02020603050405020304" pitchFamily="18" charset="0"/>
              </a:rPr>
              <a:t>a</a:t>
            </a:r>
            <a:r>
              <a:rPr lang="it-IT" b="1" dirty="0" smtClean="0">
                <a:latin typeface="Times New Roman" panose="02020603050405020304" pitchFamily="18" charset="0"/>
                <a:cs typeface="Times New Roman" panose="02020603050405020304" pitchFamily="18" charset="0"/>
              </a:rPr>
              <a:t>i soggetti obbligati.</a:t>
            </a:r>
          </a:p>
        </p:txBody>
      </p:sp>
      <p:sp>
        <p:nvSpPr>
          <p:cNvPr id="10" name="CasellaDiTesto 9"/>
          <p:cNvSpPr txBox="1"/>
          <p:nvPr/>
        </p:nvSpPr>
        <p:spPr>
          <a:xfrm>
            <a:off x="4486971" y="1769022"/>
            <a:ext cx="4392489" cy="4493538"/>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V DIRETTIVA</a:t>
            </a:r>
          </a:p>
          <a:p>
            <a:endParaRPr lang="it-IT" sz="1400" b="1" dirty="0" smtClean="0">
              <a:latin typeface="Times New Roman" panose="02020603050405020304" pitchFamily="18" charset="0"/>
              <a:cs typeface="Times New Roman" panose="02020603050405020304" pitchFamily="18" charset="0"/>
            </a:endParaRPr>
          </a:p>
          <a:p>
            <a:pPr algn="just"/>
            <a:r>
              <a:rPr lang="it-IT" dirty="0" smtClean="0">
                <a:latin typeface="Times New Roman" panose="02020603050405020304" pitchFamily="18" charset="0"/>
                <a:cs typeface="Times New Roman" panose="02020603050405020304" pitchFamily="18" charset="0"/>
              </a:rPr>
              <a:t>Le informazioni sulla titolarità effettiva sono rese accessibili </a:t>
            </a:r>
            <a:r>
              <a:rPr lang="it-IT" b="1" dirty="0" smtClean="0">
                <a:latin typeface="Times New Roman" panose="02020603050405020304" pitchFamily="18" charset="0"/>
                <a:cs typeface="Times New Roman" panose="02020603050405020304" pitchFamily="18" charset="0"/>
              </a:rPr>
              <a:t>anche al pubblico</a:t>
            </a:r>
            <a:r>
              <a:rPr lang="it-IT" dirty="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allo scopo di combattere l’uso improprio di società </a:t>
            </a:r>
            <a:r>
              <a:rPr lang="it-IT" b="1" dirty="0" smtClean="0">
                <a:latin typeface="Times New Roman" panose="02020603050405020304" pitchFamily="18" charset="0"/>
                <a:cs typeface="Times New Roman" panose="02020603050405020304" pitchFamily="18" charset="0"/>
              </a:rPr>
              <a:t>(anche a fini di evasione fiscale)</a:t>
            </a:r>
            <a:r>
              <a:rPr lang="it-IT" dirty="0" smtClean="0">
                <a:latin typeface="Times New Roman" panose="02020603050405020304" pitchFamily="18" charset="0"/>
                <a:cs typeface="Times New Roman" panose="02020603050405020304" pitchFamily="18" charset="0"/>
              </a:rPr>
              <a:t>.</a:t>
            </a:r>
          </a:p>
          <a:p>
            <a:pPr algn="just"/>
            <a:r>
              <a:rPr lang="it-IT" b="1" dirty="0" smtClean="0">
                <a:latin typeface="Times New Roman" panose="02020603050405020304" pitchFamily="18" charset="0"/>
                <a:cs typeface="Times New Roman" panose="02020603050405020304" pitchFamily="18" charset="0"/>
              </a:rPr>
              <a:t>Deroghe</a:t>
            </a:r>
          </a:p>
          <a:p>
            <a:pPr algn="just"/>
            <a:r>
              <a:rPr lang="it-IT" dirty="0">
                <a:solidFill>
                  <a:prstClr val="black"/>
                </a:solidFill>
                <a:latin typeface="Times New Roman" panose="02020603050405020304" pitchFamily="18" charset="0"/>
                <a:cs typeface="Times New Roman" panose="02020603050405020304" pitchFamily="18" charset="0"/>
              </a:rPr>
              <a:t>Se l’accesso pubblico </a:t>
            </a:r>
            <a:r>
              <a:rPr lang="it-IT" dirty="0" smtClean="0">
                <a:solidFill>
                  <a:prstClr val="black"/>
                </a:solidFill>
                <a:latin typeface="Times New Roman" panose="02020603050405020304" pitchFamily="18" charset="0"/>
                <a:cs typeface="Times New Roman" panose="02020603050405020304" pitchFamily="18" charset="0"/>
              </a:rPr>
              <a:t>espone </a:t>
            </a:r>
            <a:r>
              <a:rPr lang="it-IT" dirty="0">
                <a:solidFill>
                  <a:prstClr val="black"/>
                </a:solidFill>
                <a:latin typeface="Times New Roman" panose="02020603050405020304" pitchFamily="18" charset="0"/>
                <a:cs typeface="Times New Roman" panose="02020603050405020304" pitchFamily="18" charset="0"/>
              </a:rPr>
              <a:t>il titolare effettivo a un rischio sproporzionato di frode, rapimento, ricatto, estorsione, molestia, violenza o intimidazione, o qualora il titolare effettivo sia minore di età o altrimenti incapace per legge, gli Stati membri possono prevedere una deroga all’accesso pubblico</a:t>
            </a:r>
            <a:r>
              <a:rPr lang="it-IT" sz="1750" dirty="0">
                <a:solidFill>
                  <a:prstClr val="black"/>
                </a:solidFill>
                <a:latin typeface="Times New Roman" panose="02020603050405020304" pitchFamily="18" charset="0"/>
                <a:cs typeface="Times New Roman" panose="02020603050405020304" pitchFamily="18" charset="0"/>
              </a:rPr>
              <a:t>.</a:t>
            </a:r>
          </a:p>
          <a:p>
            <a:pPr algn="just"/>
            <a:endParaRPr lang="it-IT" dirty="0" smtClean="0">
              <a:latin typeface="Times New Roman" panose="02020603050405020304" pitchFamily="18" charset="0"/>
              <a:cs typeface="Times New Roman" panose="02020603050405020304" pitchFamily="18" charset="0"/>
            </a:endParaRPr>
          </a:p>
          <a:p>
            <a:pPr algn="just"/>
            <a:endParaRPr lang="it-IT" dirty="0" smtClean="0">
              <a:latin typeface="Times New Roman" panose="02020603050405020304" pitchFamily="18" charset="0"/>
              <a:cs typeface="Times New Roman" panose="02020603050405020304" pitchFamily="18" charset="0"/>
            </a:endParaRPr>
          </a:p>
        </p:txBody>
      </p:sp>
      <p:sp>
        <p:nvSpPr>
          <p:cNvPr id="11" name="Segnaposto piè di pagina 10"/>
          <p:cNvSpPr>
            <a:spLocks noGrp="1"/>
          </p:cNvSpPr>
          <p:nvPr>
            <p:ph type="ftr" sz="quarter" idx="11"/>
          </p:nvPr>
        </p:nvSpPr>
        <p:spPr/>
        <p:txBody>
          <a:bodyPr/>
          <a:lstStyle/>
          <a:p>
            <a:r>
              <a:rPr lang="it-IT" smtClean="0"/>
              <a:t>Prof. Avv. Valerio Vallefuoco</a:t>
            </a:r>
            <a:endParaRPr lang="it-IT"/>
          </a:p>
        </p:txBody>
      </p:sp>
    </p:spTree>
    <p:extLst>
      <p:ext uri="{BB962C8B-B14F-4D97-AF65-F5344CB8AC3E}">
        <p14:creationId xmlns:p14="http://schemas.microsoft.com/office/powerpoint/2010/main" val="833347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a:spLocks noGrp="1"/>
          </p:cNvSpPr>
          <p:nvPr>
            <p:ph type="sldNum" sz="quarter" idx="12"/>
          </p:nvPr>
        </p:nvSpPr>
        <p:spPr/>
        <p:txBody>
          <a:bodyPr/>
          <a:lstStyle/>
          <a:p>
            <a:fld id="{E6B52471-02E3-4B04-BF8F-974A1E64B8AC}" type="slidenum">
              <a:rPr lang="it-IT" smtClean="0">
                <a:solidFill>
                  <a:prstClr val="black"/>
                </a:solidFill>
              </a:rPr>
              <a:pPr/>
              <a:t>5</a:t>
            </a:fld>
            <a:endParaRPr lang="it-IT">
              <a:solidFill>
                <a:prstClr val="black"/>
              </a:solidFill>
            </a:endParaRPr>
          </a:p>
        </p:txBody>
      </p:sp>
      <p:sp>
        <p:nvSpPr>
          <p:cNvPr id="5" name="CasellaDiTesto 4"/>
          <p:cNvSpPr txBox="1"/>
          <p:nvPr/>
        </p:nvSpPr>
        <p:spPr>
          <a:xfrm>
            <a:off x="186174" y="166795"/>
            <a:ext cx="8784977" cy="584775"/>
          </a:xfrm>
          <a:prstGeom prst="rect">
            <a:avLst/>
          </a:prstGeom>
          <a:noFill/>
        </p:spPr>
        <p:txBody>
          <a:bodyPr wrap="square" rtlCol="0">
            <a:spAutoFit/>
          </a:bodyPr>
          <a:lstStyle/>
          <a:p>
            <a:pPr algn="ct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1. V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DIRETTIVA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ANTIRICICLAGGIO</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(4/9)</a:t>
            </a:r>
          </a:p>
        </p:txBody>
      </p:sp>
      <p:sp>
        <p:nvSpPr>
          <p:cNvPr id="2" name="CasellaDiTesto 1"/>
          <p:cNvSpPr txBox="1"/>
          <p:nvPr/>
        </p:nvSpPr>
        <p:spPr>
          <a:xfrm>
            <a:off x="6665" y="620688"/>
            <a:ext cx="9144000" cy="1384995"/>
          </a:xfrm>
          <a:prstGeom prst="rect">
            <a:avLst/>
          </a:prstGeom>
          <a:noFill/>
        </p:spPr>
        <p:txBody>
          <a:bodyPr wrap="square" rtlCol="0">
            <a:spAutoFit/>
          </a:bodyPr>
          <a:lstStyle/>
          <a:p>
            <a:pPr algn="ctr"/>
            <a:r>
              <a:rPr lang="it-IT" sz="2800" b="1" dirty="0" smtClean="0">
                <a:solidFill>
                  <a:prstClr val="black"/>
                </a:solidFill>
                <a:latin typeface="Times New Roman" panose="02020603050405020304" pitchFamily="18" charset="0"/>
                <a:cs typeface="Times New Roman" panose="02020603050405020304" pitchFamily="18" charset="0"/>
              </a:rPr>
              <a:t>Cosa cambia</a:t>
            </a:r>
          </a:p>
          <a:p>
            <a:pPr algn="ctr"/>
            <a:r>
              <a:rPr lang="it-IT" sz="2800" b="1" dirty="0">
                <a:solidFill>
                  <a:prstClr val="black"/>
                </a:solidFill>
                <a:latin typeface="Times New Roman" panose="02020603050405020304" pitchFamily="18" charset="0"/>
                <a:cs typeface="Times New Roman" panose="02020603050405020304" pitchFamily="18" charset="0"/>
              </a:rPr>
              <a:t>Maggiori controlli nei paesi terzi a </a:t>
            </a:r>
            <a:r>
              <a:rPr lang="it-IT" sz="2800" b="1" dirty="0" smtClean="0">
                <a:solidFill>
                  <a:prstClr val="black"/>
                </a:solidFill>
                <a:latin typeface="Times New Roman" panose="02020603050405020304" pitchFamily="18" charset="0"/>
                <a:cs typeface="Times New Roman" panose="02020603050405020304" pitchFamily="18" charset="0"/>
              </a:rPr>
              <a:t>rischio: contrasto al fenomeno del c.d</a:t>
            </a:r>
            <a:r>
              <a:rPr lang="it-IT" sz="2800" b="1" dirty="0">
                <a:solidFill>
                  <a:prstClr val="black"/>
                </a:solidFill>
                <a:latin typeface="Times New Roman" panose="02020603050405020304" pitchFamily="18" charset="0"/>
                <a:cs typeface="Times New Roman" panose="02020603050405020304" pitchFamily="18" charset="0"/>
              </a:rPr>
              <a:t>. “</a:t>
            </a:r>
            <a:r>
              <a:rPr lang="it-IT" sz="2800" b="1" i="1" dirty="0">
                <a:solidFill>
                  <a:prstClr val="black"/>
                </a:solidFill>
                <a:latin typeface="Times New Roman" panose="02020603050405020304" pitchFamily="18" charset="0"/>
                <a:cs typeface="Times New Roman" panose="02020603050405020304" pitchFamily="18" charset="0"/>
              </a:rPr>
              <a:t>forum shopping</a:t>
            </a:r>
            <a:r>
              <a:rPr lang="it-IT" sz="2800" b="1" dirty="0" smtClean="0">
                <a:solidFill>
                  <a:prstClr val="black"/>
                </a:solidFill>
                <a:latin typeface="Times New Roman" panose="02020603050405020304" pitchFamily="18" charset="0"/>
                <a:cs typeface="Times New Roman" panose="02020603050405020304" pitchFamily="18" charset="0"/>
              </a:rPr>
              <a:t>”</a:t>
            </a:r>
            <a:endParaRPr lang="it-IT" sz="2800" b="1" dirty="0">
              <a:solidFill>
                <a:prstClr val="black"/>
              </a:solidFill>
              <a:latin typeface="Times New Roman" panose="02020603050405020304" pitchFamily="18" charset="0"/>
              <a:cs typeface="Times New Roman" panose="02020603050405020304" pitchFamily="18" charset="0"/>
            </a:endParaRPr>
          </a:p>
        </p:txBody>
      </p:sp>
      <p:sp>
        <p:nvSpPr>
          <p:cNvPr id="6" name="AutoShape 4"/>
          <p:cNvSpPr>
            <a:spLocks noChangeArrowheads="1"/>
          </p:cNvSpPr>
          <p:nvPr/>
        </p:nvSpPr>
        <p:spPr bwMode="auto">
          <a:xfrm>
            <a:off x="218044" y="2009335"/>
            <a:ext cx="3993916" cy="3939945"/>
          </a:xfrm>
          <a:prstGeom prst="roundRect">
            <a:avLst>
              <a:gd name="adj" fmla="val 16667"/>
            </a:avLst>
          </a:prstGeom>
          <a:solidFill>
            <a:schemeClr val="lt1">
              <a:alpha val="76000"/>
            </a:schemeClr>
          </a:solidFill>
          <a:ln>
            <a:headEnd/>
            <a:tailEnd/>
          </a:ln>
        </p:spPr>
        <p:style>
          <a:lnRef idx="2">
            <a:schemeClr val="accent5"/>
          </a:lnRef>
          <a:fillRef idx="1">
            <a:schemeClr val="lt1"/>
          </a:fillRef>
          <a:effectRef idx="0">
            <a:schemeClr val="accent5"/>
          </a:effectRef>
          <a:fontRef idx="minor">
            <a:schemeClr val="dk1"/>
          </a:fontRef>
        </p:style>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2400" dirty="0">
              <a:latin typeface="Times New Roman" pitchFamily="18" charset="0"/>
            </a:endParaRPr>
          </a:p>
        </p:txBody>
      </p:sp>
      <p:sp>
        <p:nvSpPr>
          <p:cNvPr id="8" name="AutoShape 4"/>
          <p:cNvSpPr>
            <a:spLocks noChangeArrowheads="1"/>
          </p:cNvSpPr>
          <p:nvPr/>
        </p:nvSpPr>
        <p:spPr bwMode="auto">
          <a:xfrm>
            <a:off x="4483701" y="2024629"/>
            <a:ext cx="4584671" cy="3924651"/>
          </a:xfrm>
          <a:prstGeom prst="roundRect">
            <a:avLst>
              <a:gd name="adj" fmla="val 16667"/>
            </a:avLst>
          </a:prstGeom>
          <a:solidFill>
            <a:schemeClr val="lt1">
              <a:alpha val="75000"/>
            </a:schemeClr>
          </a:solidFill>
          <a:ln>
            <a:headEnd/>
            <a:tailEnd/>
          </a:ln>
        </p:spPr>
        <p:style>
          <a:lnRef idx="2">
            <a:schemeClr val="accent5"/>
          </a:lnRef>
          <a:fillRef idx="1">
            <a:schemeClr val="lt1"/>
          </a:fillRef>
          <a:effectRef idx="0">
            <a:schemeClr val="accent5"/>
          </a:effectRef>
          <a:fontRef idx="minor">
            <a:schemeClr val="dk1"/>
          </a:fontRef>
        </p:style>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2400" dirty="0">
              <a:latin typeface="Times New Roman" pitchFamily="18" charset="0"/>
            </a:endParaRPr>
          </a:p>
        </p:txBody>
      </p:sp>
      <p:sp>
        <p:nvSpPr>
          <p:cNvPr id="3" name="CasellaDiTesto 2"/>
          <p:cNvSpPr txBox="1"/>
          <p:nvPr/>
        </p:nvSpPr>
        <p:spPr>
          <a:xfrm>
            <a:off x="306790" y="2090573"/>
            <a:ext cx="3816424" cy="2369880"/>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IV DIRETTIVA</a:t>
            </a:r>
          </a:p>
          <a:p>
            <a:pPr algn="ctr"/>
            <a:endParaRPr lang="it-IT" sz="2000" b="1" dirty="0" smtClean="0">
              <a:latin typeface="Times New Roman" panose="02020603050405020304" pitchFamily="18" charset="0"/>
              <a:cs typeface="Times New Roman" panose="02020603050405020304" pitchFamily="18" charset="0"/>
            </a:endParaRPr>
          </a:p>
          <a:p>
            <a:pPr algn="just"/>
            <a:r>
              <a:rPr lang="it-IT" dirty="0" smtClean="0">
                <a:latin typeface="Times New Roman" panose="02020603050405020304" pitchFamily="18" charset="0"/>
                <a:cs typeface="Times New Roman" panose="02020603050405020304" pitchFamily="18" charset="0"/>
              </a:rPr>
              <a:t>Nel caso di persone fisiche o giuridiche aventi sede in paesi terzi a rischio elevato, gli stati membri prescrivono che i soggetti obbligati applichino misure rafforzate di AVD della clientela.</a:t>
            </a:r>
            <a:endParaRPr lang="it-IT" b="1" dirty="0" smtClean="0">
              <a:latin typeface="Times New Roman" panose="02020603050405020304" pitchFamily="18" charset="0"/>
              <a:cs typeface="Times New Roman" panose="02020603050405020304" pitchFamily="18" charset="0"/>
            </a:endParaRPr>
          </a:p>
        </p:txBody>
      </p:sp>
      <p:sp>
        <p:nvSpPr>
          <p:cNvPr id="10" name="CasellaDiTesto 9"/>
          <p:cNvSpPr txBox="1"/>
          <p:nvPr/>
        </p:nvSpPr>
        <p:spPr>
          <a:xfrm>
            <a:off x="4579791" y="2070896"/>
            <a:ext cx="4392489" cy="3385542"/>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V DIRETTIVA</a:t>
            </a:r>
          </a:p>
          <a:p>
            <a:pPr algn="ctr"/>
            <a:endParaRPr lang="it-IT" sz="1400" b="1" dirty="0" smtClean="0">
              <a:latin typeface="Times New Roman" panose="02020603050405020304" pitchFamily="18" charset="0"/>
              <a:cs typeface="Times New Roman" panose="02020603050405020304" pitchFamily="18" charset="0"/>
            </a:endParaRPr>
          </a:p>
          <a:p>
            <a:pPr algn="just"/>
            <a:r>
              <a:rPr lang="it-IT" dirty="0" smtClean="0">
                <a:latin typeface="Times New Roman" panose="02020603050405020304" pitchFamily="18" charset="0"/>
                <a:cs typeface="Times New Roman" panose="02020603050405020304" pitchFamily="18" charset="0"/>
              </a:rPr>
              <a:t>Nei confronti di paesi terzi a rischio, gli stati membri dovranno imporre ai soggetti obbligati l’applicazione di </a:t>
            </a:r>
            <a:r>
              <a:rPr lang="it-IT" b="1" i="1" dirty="0" smtClean="0">
                <a:latin typeface="Times New Roman" panose="02020603050405020304" pitchFamily="18" charset="0"/>
                <a:cs typeface="Times New Roman" panose="02020603050405020304" pitchFamily="18" charset="0"/>
              </a:rPr>
              <a:t>specifiche</a:t>
            </a:r>
            <a:r>
              <a:rPr lang="it-IT" b="1" dirty="0" smtClean="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misure rafforzate di AVD, come ad es., </a:t>
            </a:r>
            <a:r>
              <a:rPr lang="it-IT" dirty="0" smtClean="0">
                <a:solidFill>
                  <a:prstClr val="black"/>
                </a:solidFill>
                <a:latin typeface="Times New Roman" panose="02020603050405020304" pitchFamily="18" charset="0"/>
                <a:cs typeface="Times New Roman" panose="02020603050405020304" pitchFamily="18" charset="0"/>
              </a:rPr>
              <a:t>ottenere </a:t>
            </a:r>
            <a:r>
              <a:rPr lang="it-IT" dirty="0">
                <a:solidFill>
                  <a:prstClr val="black"/>
                </a:solidFill>
                <a:latin typeface="Times New Roman" panose="02020603050405020304" pitchFamily="18" charset="0"/>
                <a:cs typeface="Times New Roman" panose="02020603050405020304" pitchFamily="18" charset="0"/>
              </a:rPr>
              <a:t>informazioni supplementari sul cliente e sul titolare </a:t>
            </a:r>
            <a:r>
              <a:rPr lang="it-IT" dirty="0" smtClean="0">
                <a:solidFill>
                  <a:prstClr val="black"/>
                </a:solidFill>
                <a:latin typeface="Times New Roman" panose="02020603050405020304" pitchFamily="18" charset="0"/>
                <a:cs typeface="Times New Roman" panose="02020603050405020304" pitchFamily="18" charset="0"/>
              </a:rPr>
              <a:t>effettivo; ottenere </a:t>
            </a:r>
            <a:r>
              <a:rPr lang="it-IT" dirty="0">
                <a:solidFill>
                  <a:prstClr val="black"/>
                </a:solidFill>
                <a:latin typeface="Times New Roman" panose="02020603050405020304" pitchFamily="18" charset="0"/>
                <a:cs typeface="Times New Roman" panose="02020603050405020304" pitchFamily="18" charset="0"/>
              </a:rPr>
              <a:t>informazioni supplementari sullo scopo e sulla natura prevista del rapporto </a:t>
            </a:r>
            <a:r>
              <a:rPr lang="it-IT" dirty="0" smtClean="0">
                <a:solidFill>
                  <a:prstClr val="black"/>
                </a:solidFill>
                <a:latin typeface="Times New Roman" panose="02020603050405020304" pitchFamily="18" charset="0"/>
                <a:cs typeface="Times New Roman" panose="02020603050405020304" pitchFamily="18" charset="0"/>
              </a:rPr>
              <a:t>d’affari; ottenere </a:t>
            </a:r>
            <a:r>
              <a:rPr lang="it-IT" dirty="0">
                <a:solidFill>
                  <a:prstClr val="black"/>
                </a:solidFill>
                <a:latin typeface="Times New Roman" panose="02020603050405020304" pitchFamily="18" charset="0"/>
                <a:cs typeface="Times New Roman" panose="02020603050405020304" pitchFamily="18" charset="0"/>
              </a:rPr>
              <a:t>informazioni sull’origine dei fondi e del patrimonio del cliente e del titolare </a:t>
            </a:r>
            <a:r>
              <a:rPr lang="it-IT" dirty="0" smtClean="0">
                <a:solidFill>
                  <a:prstClr val="black"/>
                </a:solidFill>
                <a:latin typeface="Times New Roman" panose="02020603050405020304" pitchFamily="18" charset="0"/>
                <a:cs typeface="Times New Roman" panose="02020603050405020304" pitchFamily="18" charset="0"/>
              </a:rPr>
              <a:t>effettivo.</a:t>
            </a:r>
            <a:endParaRPr lang="it-IT" dirty="0" smtClean="0">
              <a:latin typeface="Times New Roman" panose="02020603050405020304" pitchFamily="18" charset="0"/>
              <a:cs typeface="Times New Roman" panose="02020603050405020304" pitchFamily="18" charset="0"/>
            </a:endParaRPr>
          </a:p>
        </p:txBody>
      </p:sp>
      <p:sp>
        <p:nvSpPr>
          <p:cNvPr id="11" name="Segnaposto piè di pagina 10"/>
          <p:cNvSpPr>
            <a:spLocks noGrp="1"/>
          </p:cNvSpPr>
          <p:nvPr>
            <p:ph type="ftr" sz="quarter" idx="11"/>
          </p:nvPr>
        </p:nvSpPr>
        <p:spPr/>
        <p:txBody>
          <a:bodyPr/>
          <a:lstStyle/>
          <a:p>
            <a:r>
              <a:rPr lang="it-IT" smtClean="0"/>
              <a:t>Prof. Avv. Valerio Vallefuoco</a:t>
            </a:r>
            <a:endParaRPr lang="it-IT"/>
          </a:p>
        </p:txBody>
      </p:sp>
    </p:spTree>
    <p:extLst>
      <p:ext uri="{BB962C8B-B14F-4D97-AF65-F5344CB8AC3E}">
        <p14:creationId xmlns:p14="http://schemas.microsoft.com/office/powerpoint/2010/main" val="11401429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a:spLocks noGrp="1"/>
          </p:cNvSpPr>
          <p:nvPr>
            <p:ph type="sldNum" sz="quarter" idx="12"/>
          </p:nvPr>
        </p:nvSpPr>
        <p:spPr/>
        <p:txBody>
          <a:bodyPr/>
          <a:lstStyle/>
          <a:p>
            <a:fld id="{E6B52471-02E3-4B04-BF8F-974A1E64B8AC}" type="slidenum">
              <a:rPr lang="it-IT" smtClean="0">
                <a:solidFill>
                  <a:prstClr val="black"/>
                </a:solidFill>
              </a:rPr>
              <a:pPr/>
              <a:t>6</a:t>
            </a:fld>
            <a:endParaRPr lang="it-IT">
              <a:solidFill>
                <a:prstClr val="black"/>
              </a:solidFill>
            </a:endParaRPr>
          </a:p>
        </p:txBody>
      </p:sp>
      <p:sp>
        <p:nvSpPr>
          <p:cNvPr id="5" name="CasellaDiTesto 4"/>
          <p:cNvSpPr txBox="1"/>
          <p:nvPr/>
        </p:nvSpPr>
        <p:spPr>
          <a:xfrm>
            <a:off x="186174" y="166795"/>
            <a:ext cx="8784977" cy="584775"/>
          </a:xfrm>
          <a:prstGeom prst="rect">
            <a:avLst/>
          </a:prstGeom>
          <a:noFill/>
        </p:spPr>
        <p:txBody>
          <a:bodyPr wrap="square" rtlCol="0">
            <a:spAutoFit/>
          </a:bodyPr>
          <a:lstStyle/>
          <a:p>
            <a:pPr algn="ct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1. V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DIRETTIVA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ANTIRICICLAGGIO</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(5/9)</a:t>
            </a:r>
          </a:p>
        </p:txBody>
      </p:sp>
      <p:sp>
        <p:nvSpPr>
          <p:cNvPr id="2" name="CasellaDiTesto 1"/>
          <p:cNvSpPr txBox="1"/>
          <p:nvPr/>
        </p:nvSpPr>
        <p:spPr>
          <a:xfrm>
            <a:off x="6665" y="620688"/>
            <a:ext cx="9144000" cy="954107"/>
          </a:xfrm>
          <a:prstGeom prst="rect">
            <a:avLst/>
          </a:prstGeom>
          <a:noFill/>
        </p:spPr>
        <p:txBody>
          <a:bodyPr wrap="square" rtlCol="0">
            <a:spAutoFit/>
          </a:bodyPr>
          <a:lstStyle/>
          <a:p>
            <a:pPr algn="ctr"/>
            <a:r>
              <a:rPr lang="it-IT" sz="2800" b="1" dirty="0" smtClean="0">
                <a:solidFill>
                  <a:prstClr val="black"/>
                </a:solidFill>
                <a:latin typeface="Times New Roman" panose="02020603050405020304" pitchFamily="18" charset="0"/>
                <a:cs typeface="Times New Roman" panose="02020603050405020304" pitchFamily="18" charset="0"/>
              </a:rPr>
              <a:t>Cosa cambia</a:t>
            </a:r>
          </a:p>
          <a:p>
            <a:pPr algn="ctr"/>
            <a:r>
              <a:rPr lang="it-IT" sz="2800" b="1" dirty="0">
                <a:solidFill>
                  <a:prstClr val="black"/>
                </a:solidFill>
                <a:latin typeface="Times New Roman" panose="02020603050405020304" pitchFamily="18" charset="0"/>
                <a:cs typeface="Times New Roman" panose="02020603050405020304" pitchFamily="18" charset="0"/>
              </a:rPr>
              <a:t>Rafforzamento delle Financial Intelligence Unit (FIU)</a:t>
            </a:r>
          </a:p>
        </p:txBody>
      </p:sp>
      <p:sp>
        <p:nvSpPr>
          <p:cNvPr id="6" name="AutoShape 4"/>
          <p:cNvSpPr>
            <a:spLocks noChangeArrowheads="1"/>
          </p:cNvSpPr>
          <p:nvPr/>
        </p:nvSpPr>
        <p:spPr bwMode="auto">
          <a:xfrm>
            <a:off x="218044" y="1772817"/>
            <a:ext cx="3993916" cy="4176464"/>
          </a:xfrm>
          <a:prstGeom prst="roundRect">
            <a:avLst>
              <a:gd name="adj" fmla="val 16667"/>
            </a:avLst>
          </a:prstGeom>
          <a:solidFill>
            <a:schemeClr val="lt1">
              <a:alpha val="74000"/>
            </a:schemeClr>
          </a:solidFill>
          <a:ln>
            <a:headEnd/>
            <a:tailEnd/>
          </a:ln>
        </p:spPr>
        <p:style>
          <a:lnRef idx="2">
            <a:schemeClr val="accent5"/>
          </a:lnRef>
          <a:fillRef idx="1">
            <a:schemeClr val="lt1"/>
          </a:fillRef>
          <a:effectRef idx="0">
            <a:schemeClr val="accent5"/>
          </a:effectRef>
          <a:fontRef idx="minor">
            <a:schemeClr val="dk1"/>
          </a:fontRef>
        </p:style>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2400" dirty="0">
              <a:latin typeface="Times New Roman" pitchFamily="18" charset="0"/>
            </a:endParaRPr>
          </a:p>
        </p:txBody>
      </p:sp>
      <p:sp>
        <p:nvSpPr>
          <p:cNvPr id="8" name="AutoShape 4"/>
          <p:cNvSpPr>
            <a:spLocks noChangeArrowheads="1"/>
          </p:cNvSpPr>
          <p:nvPr/>
        </p:nvSpPr>
        <p:spPr bwMode="auto">
          <a:xfrm>
            <a:off x="4483701" y="1772817"/>
            <a:ext cx="4584671" cy="4176463"/>
          </a:xfrm>
          <a:prstGeom prst="roundRect">
            <a:avLst>
              <a:gd name="adj" fmla="val 16667"/>
            </a:avLst>
          </a:prstGeom>
          <a:solidFill>
            <a:schemeClr val="lt1">
              <a:alpha val="75000"/>
            </a:schemeClr>
          </a:solidFill>
          <a:ln>
            <a:headEnd/>
            <a:tailEnd/>
          </a:ln>
        </p:spPr>
        <p:style>
          <a:lnRef idx="2">
            <a:schemeClr val="accent5"/>
          </a:lnRef>
          <a:fillRef idx="1">
            <a:schemeClr val="lt1"/>
          </a:fillRef>
          <a:effectRef idx="0">
            <a:schemeClr val="accent5"/>
          </a:effectRef>
          <a:fontRef idx="minor">
            <a:schemeClr val="dk1"/>
          </a:fontRef>
        </p:style>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2400" dirty="0">
              <a:latin typeface="Times New Roman" pitchFamily="18" charset="0"/>
            </a:endParaRPr>
          </a:p>
        </p:txBody>
      </p:sp>
      <p:sp>
        <p:nvSpPr>
          <p:cNvPr id="3" name="CasellaDiTesto 2"/>
          <p:cNvSpPr txBox="1"/>
          <p:nvPr/>
        </p:nvSpPr>
        <p:spPr>
          <a:xfrm>
            <a:off x="330989" y="1916832"/>
            <a:ext cx="3816424" cy="2646878"/>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IV DIRETTIVA</a:t>
            </a:r>
          </a:p>
          <a:p>
            <a:pPr algn="ctr"/>
            <a:endParaRPr lang="it-IT" sz="2000" b="1" dirty="0" smtClean="0">
              <a:latin typeface="Times New Roman" panose="02020603050405020304" pitchFamily="18" charset="0"/>
              <a:cs typeface="Times New Roman" panose="02020603050405020304" pitchFamily="18" charset="0"/>
            </a:endParaRPr>
          </a:p>
          <a:p>
            <a:pPr algn="just"/>
            <a:r>
              <a:rPr lang="it-IT" dirty="0" smtClean="0">
                <a:latin typeface="Times New Roman" panose="02020603050405020304" pitchFamily="18" charset="0"/>
                <a:cs typeface="Times New Roman" panose="02020603050405020304" pitchFamily="18" charset="0"/>
              </a:rPr>
              <a:t>La FIU in quanto unità nazionale centrale ha la responsabilità  di ricevere e analizzare le SOS ed altre informazioni riguardanti attività di riciclaggio reati presupposto associati o attività di finanziamento del terrorismo. </a:t>
            </a:r>
            <a:endParaRPr lang="it-IT" b="1" dirty="0" smtClean="0">
              <a:latin typeface="Times New Roman" panose="02020603050405020304" pitchFamily="18" charset="0"/>
              <a:cs typeface="Times New Roman" panose="02020603050405020304" pitchFamily="18" charset="0"/>
            </a:endParaRPr>
          </a:p>
        </p:txBody>
      </p:sp>
      <p:sp>
        <p:nvSpPr>
          <p:cNvPr id="10" name="CasellaDiTesto 9"/>
          <p:cNvSpPr txBox="1"/>
          <p:nvPr/>
        </p:nvSpPr>
        <p:spPr>
          <a:xfrm>
            <a:off x="4589485" y="1988840"/>
            <a:ext cx="4392489" cy="2000548"/>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V DIRETTIVA</a:t>
            </a:r>
          </a:p>
          <a:p>
            <a:pPr algn="ctr"/>
            <a:endParaRPr lang="it-IT" sz="1400" b="1" dirty="0" smtClean="0">
              <a:latin typeface="Times New Roman" panose="02020603050405020304" pitchFamily="18" charset="0"/>
              <a:cs typeface="Times New Roman" panose="02020603050405020304" pitchFamily="18" charset="0"/>
            </a:endParaRPr>
          </a:p>
          <a:p>
            <a:pPr algn="just"/>
            <a:r>
              <a:rPr lang="it-IT" dirty="0" smtClean="0">
                <a:latin typeface="Times New Roman" panose="02020603050405020304" pitchFamily="18" charset="0"/>
                <a:cs typeface="Times New Roman" panose="02020603050405020304" pitchFamily="18" charset="0"/>
              </a:rPr>
              <a:t>Ogni </a:t>
            </a:r>
            <a:r>
              <a:rPr lang="it-IT" dirty="0">
                <a:latin typeface="Times New Roman" panose="02020603050405020304" pitchFamily="18" charset="0"/>
                <a:cs typeface="Times New Roman" panose="02020603050405020304" pitchFamily="18" charset="0"/>
              </a:rPr>
              <a:t>FIU potrà richiedere, ottenere e utilizzare informazioni da qualsiasi soggetto obbligato </a:t>
            </a:r>
            <a:r>
              <a:rPr lang="it-IT" b="1" dirty="0">
                <a:latin typeface="Times New Roman" panose="02020603050405020304" pitchFamily="18" charset="0"/>
                <a:cs typeface="Times New Roman" panose="02020603050405020304" pitchFamily="18" charset="0"/>
              </a:rPr>
              <a:t>anche laddove non sia stata trasmessa una segnalazione di operazione sospetta</a:t>
            </a:r>
            <a:r>
              <a:rPr lang="it-IT" dirty="0">
                <a:latin typeface="Times New Roman" panose="02020603050405020304" pitchFamily="18" charset="0"/>
                <a:cs typeface="Times New Roman" panose="02020603050405020304" pitchFamily="18" charset="0"/>
              </a:rPr>
              <a:t>.</a:t>
            </a:r>
          </a:p>
        </p:txBody>
      </p:sp>
      <p:sp>
        <p:nvSpPr>
          <p:cNvPr id="11" name="Segnaposto piè di pagina 10"/>
          <p:cNvSpPr>
            <a:spLocks noGrp="1"/>
          </p:cNvSpPr>
          <p:nvPr>
            <p:ph type="ftr" sz="quarter" idx="11"/>
          </p:nvPr>
        </p:nvSpPr>
        <p:spPr/>
        <p:txBody>
          <a:bodyPr/>
          <a:lstStyle/>
          <a:p>
            <a:r>
              <a:rPr lang="it-IT" smtClean="0"/>
              <a:t>Prof. Avv. Valerio Vallefuoco</a:t>
            </a:r>
            <a:endParaRPr lang="it-IT"/>
          </a:p>
        </p:txBody>
      </p:sp>
    </p:spTree>
    <p:extLst>
      <p:ext uri="{BB962C8B-B14F-4D97-AF65-F5344CB8AC3E}">
        <p14:creationId xmlns:p14="http://schemas.microsoft.com/office/powerpoint/2010/main" val="3714745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a:spLocks noGrp="1"/>
          </p:cNvSpPr>
          <p:nvPr>
            <p:ph type="sldNum" sz="quarter" idx="12"/>
          </p:nvPr>
        </p:nvSpPr>
        <p:spPr/>
        <p:txBody>
          <a:bodyPr/>
          <a:lstStyle/>
          <a:p>
            <a:fld id="{E6B52471-02E3-4B04-BF8F-974A1E64B8AC}" type="slidenum">
              <a:rPr lang="it-IT" smtClean="0">
                <a:solidFill>
                  <a:prstClr val="black"/>
                </a:solidFill>
              </a:rPr>
              <a:pPr/>
              <a:t>7</a:t>
            </a:fld>
            <a:endParaRPr lang="it-IT">
              <a:solidFill>
                <a:prstClr val="black"/>
              </a:solidFill>
            </a:endParaRPr>
          </a:p>
        </p:txBody>
      </p:sp>
      <p:sp>
        <p:nvSpPr>
          <p:cNvPr id="5" name="CasellaDiTesto 4"/>
          <p:cNvSpPr txBox="1"/>
          <p:nvPr/>
        </p:nvSpPr>
        <p:spPr>
          <a:xfrm>
            <a:off x="186174" y="166795"/>
            <a:ext cx="8784977" cy="584775"/>
          </a:xfrm>
          <a:prstGeom prst="rect">
            <a:avLst/>
          </a:prstGeom>
          <a:noFill/>
        </p:spPr>
        <p:txBody>
          <a:bodyPr wrap="square" rtlCol="0">
            <a:spAutoFit/>
          </a:bodyPr>
          <a:lstStyle/>
          <a:p>
            <a:pPr algn="ct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1. V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DIRETTIVA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ANTIRICICLAGGIO</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(6/9)</a:t>
            </a:r>
          </a:p>
        </p:txBody>
      </p:sp>
      <p:sp>
        <p:nvSpPr>
          <p:cNvPr id="2" name="CasellaDiTesto 1"/>
          <p:cNvSpPr txBox="1"/>
          <p:nvPr/>
        </p:nvSpPr>
        <p:spPr>
          <a:xfrm>
            <a:off x="6665" y="620688"/>
            <a:ext cx="9144000" cy="954107"/>
          </a:xfrm>
          <a:prstGeom prst="rect">
            <a:avLst/>
          </a:prstGeom>
          <a:noFill/>
        </p:spPr>
        <p:txBody>
          <a:bodyPr wrap="square" rtlCol="0">
            <a:spAutoFit/>
          </a:bodyPr>
          <a:lstStyle/>
          <a:p>
            <a:pPr algn="ctr"/>
            <a:r>
              <a:rPr lang="it-IT" sz="2800" b="1" dirty="0" smtClean="0">
                <a:solidFill>
                  <a:prstClr val="black"/>
                </a:solidFill>
                <a:latin typeface="Times New Roman" panose="02020603050405020304" pitchFamily="18" charset="0"/>
                <a:cs typeface="Times New Roman" panose="02020603050405020304" pitchFamily="18" charset="0"/>
              </a:rPr>
              <a:t>Cosa cambia</a:t>
            </a:r>
          </a:p>
          <a:p>
            <a:pPr algn="ctr"/>
            <a:r>
              <a:rPr lang="it-IT" sz="2800" b="1" dirty="0">
                <a:solidFill>
                  <a:prstClr val="black"/>
                </a:solidFill>
                <a:latin typeface="Times New Roman" panose="02020603050405020304" pitchFamily="18" charset="0"/>
                <a:cs typeface="Times New Roman" panose="02020603050405020304" pitchFamily="18" charset="0"/>
              </a:rPr>
              <a:t>Maggiore protezione di chi effettua una SOS</a:t>
            </a:r>
          </a:p>
        </p:txBody>
      </p:sp>
      <p:sp>
        <p:nvSpPr>
          <p:cNvPr id="6" name="AutoShape 4"/>
          <p:cNvSpPr>
            <a:spLocks noChangeArrowheads="1"/>
          </p:cNvSpPr>
          <p:nvPr/>
        </p:nvSpPr>
        <p:spPr bwMode="auto">
          <a:xfrm>
            <a:off x="218044" y="1772817"/>
            <a:ext cx="3993916" cy="4176464"/>
          </a:xfrm>
          <a:prstGeom prst="roundRect">
            <a:avLst>
              <a:gd name="adj" fmla="val 16667"/>
            </a:avLst>
          </a:prstGeom>
          <a:solidFill>
            <a:schemeClr val="lt1">
              <a:alpha val="75000"/>
            </a:schemeClr>
          </a:solidFill>
          <a:ln>
            <a:headEnd/>
            <a:tailEnd/>
          </a:ln>
        </p:spPr>
        <p:style>
          <a:lnRef idx="2">
            <a:schemeClr val="accent5"/>
          </a:lnRef>
          <a:fillRef idx="1">
            <a:schemeClr val="lt1"/>
          </a:fillRef>
          <a:effectRef idx="0">
            <a:schemeClr val="accent5"/>
          </a:effectRef>
          <a:fontRef idx="minor">
            <a:schemeClr val="dk1"/>
          </a:fontRef>
        </p:style>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2400" dirty="0">
              <a:latin typeface="Times New Roman" pitchFamily="18" charset="0"/>
            </a:endParaRPr>
          </a:p>
        </p:txBody>
      </p:sp>
      <p:sp>
        <p:nvSpPr>
          <p:cNvPr id="8" name="AutoShape 4"/>
          <p:cNvSpPr>
            <a:spLocks noChangeArrowheads="1"/>
          </p:cNvSpPr>
          <p:nvPr/>
        </p:nvSpPr>
        <p:spPr bwMode="auto">
          <a:xfrm>
            <a:off x="4483701" y="1772817"/>
            <a:ext cx="4584671" cy="4176463"/>
          </a:xfrm>
          <a:prstGeom prst="roundRect">
            <a:avLst>
              <a:gd name="adj" fmla="val 16667"/>
            </a:avLst>
          </a:prstGeom>
          <a:solidFill>
            <a:schemeClr val="lt1">
              <a:alpha val="76000"/>
            </a:schemeClr>
          </a:solidFill>
          <a:ln>
            <a:headEnd/>
            <a:tailEnd/>
          </a:ln>
        </p:spPr>
        <p:style>
          <a:lnRef idx="2">
            <a:schemeClr val="accent5"/>
          </a:lnRef>
          <a:fillRef idx="1">
            <a:schemeClr val="lt1"/>
          </a:fillRef>
          <a:effectRef idx="0">
            <a:schemeClr val="accent5"/>
          </a:effectRef>
          <a:fontRef idx="minor">
            <a:schemeClr val="dk1"/>
          </a:fontRef>
        </p:style>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2400" dirty="0">
              <a:latin typeface="Times New Roman" pitchFamily="18" charset="0"/>
            </a:endParaRPr>
          </a:p>
        </p:txBody>
      </p:sp>
      <p:sp>
        <p:nvSpPr>
          <p:cNvPr id="3" name="CasellaDiTesto 2"/>
          <p:cNvSpPr txBox="1"/>
          <p:nvPr/>
        </p:nvSpPr>
        <p:spPr>
          <a:xfrm>
            <a:off x="330989" y="1916832"/>
            <a:ext cx="3816424" cy="2646878"/>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IV DIRETTIVA</a:t>
            </a:r>
          </a:p>
          <a:p>
            <a:pPr algn="ctr"/>
            <a:endParaRPr lang="it-IT" sz="2000" b="1" dirty="0" smtClean="0">
              <a:latin typeface="Times New Roman" panose="02020603050405020304" pitchFamily="18" charset="0"/>
              <a:cs typeface="Times New Roman" panose="02020603050405020304" pitchFamily="18" charset="0"/>
            </a:endParaRPr>
          </a:p>
          <a:p>
            <a:pPr algn="just"/>
            <a:r>
              <a:rPr lang="it-IT" dirty="0" smtClean="0">
                <a:latin typeface="Times New Roman" panose="02020603050405020304" pitchFamily="18" charset="0"/>
                <a:cs typeface="Times New Roman" panose="02020603050405020304" pitchFamily="18" charset="0"/>
              </a:rPr>
              <a:t>Gli stati membri garantiscono che chi segnala un caso sospetto di riciclaggio o di finanziamento del terrorismo, all’interno o alla FIU, sia tutelato da qualsiasi minaccia o atto ostile, in particolare da atti avversi o discriminatori in ambito lavorativo.</a:t>
            </a:r>
            <a:endParaRPr lang="it-IT" b="1" dirty="0" smtClean="0">
              <a:latin typeface="Times New Roman" panose="02020603050405020304" pitchFamily="18" charset="0"/>
              <a:cs typeface="Times New Roman" panose="02020603050405020304" pitchFamily="18" charset="0"/>
            </a:endParaRPr>
          </a:p>
        </p:txBody>
      </p:sp>
      <p:sp>
        <p:nvSpPr>
          <p:cNvPr id="10" name="CasellaDiTesto 9"/>
          <p:cNvSpPr txBox="1"/>
          <p:nvPr/>
        </p:nvSpPr>
        <p:spPr>
          <a:xfrm>
            <a:off x="4589485" y="1988840"/>
            <a:ext cx="4392489" cy="2554545"/>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V DIRETTIVA</a:t>
            </a:r>
          </a:p>
          <a:p>
            <a:pPr algn="ctr"/>
            <a:endParaRPr lang="it-IT" sz="1400" b="1" dirty="0" smtClean="0">
              <a:latin typeface="Times New Roman" panose="02020603050405020304" pitchFamily="18" charset="0"/>
              <a:cs typeface="Times New Roman" panose="02020603050405020304" pitchFamily="18" charset="0"/>
            </a:endParaRPr>
          </a:p>
          <a:p>
            <a:pPr algn="just"/>
            <a:r>
              <a:rPr lang="it-IT" dirty="0">
                <a:latin typeface="Times New Roman" panose="02020603050405020304" pitchFamily="18" charset="0"/>
                <a:cs typeface="Times New Roman" panose="02020603050405020304" pitchFamily="18" charset="0"/>
              </a:rPr>
              <a:t>Chi effettua una S.O.S </a:t>
            </a:r>
            <a:r>
              <a:rPr lang="it-IT" b="1" dirty="0">
                <a:latin typeface="Times New Roman" panose="02020603050405020304" pitchFamily="18" charset="0"/>
                <a:cs typeface="Times New Roman" panose="02020603050405020304" pitchFamily="18" charset="0"/>
              </a:rPr>
              <a:t>deve essere tutelato legalmente </a:t>
            </a:r>
            <a:r>
              <a:rPr lang="it-IT" dirty="0">
                <a:latin typeface="Times New Roman" panose="02020603050405020304" pitchFamily="18" charset="0"/>
                <a:cs typeface="Times New Roman" panose="02020603050405020304" pitchFamily="18" charset="0"/>
              </a:rPr>
              <a:t>da qualsiasi minaccia o atto ostile o di ritorsione, in particolare da atti avversi o discriminatori in ambito lavorativo, </a:t>
            </a:r>
            <a:r>
              <a:rPr lang="it-IT" b="1" dirty="0">
                <a:latin typeface="Times New Roman" panose="02020603050405020304" pitchFamily="18" charset="0"/>
                <a:cs typeface="Times New Roman" panose="02020603050405020304" pitchFamily="18" charset="0"/>
              </a:rPr>
              <a:t>con il diritto di presentare denuncia </a:t>
            </a:r>
            <a:r>
              <a:rPr lang="it-IT" dirty="0">
                <a:latin typeface="Times New Roman" panose="02020603050405020304" pitchFamily="18" charset="0"/>
                <a:cs typeface="Times New Roman" panose="02020603050405020304" pitchFamily="18" charset="0"/>
              </a:rPr>
              <a:t>in condizioni di sicurezza presso le rispettive autorità competenti.</a:t>
            </a:r>
          </a:p>
        </p:txBody>
      </p:sp>
      <p:sp>
        <p:nvSpPr>
          <p:cNvPr id="11" name="Segnaposto piè di pagina 10"/>
          <p:cNvSpPr>
            <a:spLocks noGrp="1"/>
          </p:cNvSpPr>
          <p:nvPr>
            <p:ph type="ftr" sz="quarter" idx="11"/>
          </p:nvPr>
        </p:nvSpPr>
        <p:spPr/>
        <p:txBody>
          <a:bodyPr/>
          <a:lstStyle/>
          <a:p>
            <a:r>
              <a:rPr lang="it-IT" smtClean="0"/>
              <a:t>Prof. Avv. Valerio Vallefuoco</a:t>
            </a:r>
            <a:endParaRPr lang="it-IT"/>
          </a:p>
        </p:txBody>
      </p:sp>
    </p:spTree>
    <p:extLst>
      <p:ext uri="{BB962C8B-B14F-4D97-AF65-F5344CB8AC3E}">
        <p14:creationId xmlns:p14="http://schemas.microsoft.com/office/powerpoint/2010/main" val="8781342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a:spLocks noGrp="1"/>
          </p:cNvSpPr>
          <p:nvPr>
            <p:ph type="sldNum" sz="quarter" idx="12"/>
          </p:nvPr>
        </p:nvSpPr>
        <p:spPr/>
        <p:txBody>
          <a:bodyPr/>
          <a:lstStyle/>
          <a:p>
            <a:fld id="{E6B52471-02E3-4B04-BF8F-974A1E64B8AC}" type="slidenum">
              <a:rPr lang="it-IT" smtClean="0">
                <a:solidFill>
                  <a:prstClr val="black"/>
                </a:solidFill>
              </a:rPr>
              <a:pPr/>
              <a:t>8</a:t>
            </a:fld>
            <a:endParaRPr lang="it-IT">
              <a:solidFill>
                <a:prstClr val="black"/>
              </a:solidFill>
            </a:endParaRPr>
          </a:p>
        </p:txBody>
      </p:sp>
      <p:sp>
        <p:nvSpPr>
          <p:cNvPr id="5" name="CasellaDiTesto 4"/>
          <p:cNvSpPr txBox="1"/>
          <p:nvPr/>
        </p:nvSpPr>
        <p:spPr>
          <a:xfrm>
            <a:off x="186174" y="166795"/>
            <a:ext cx="8784977" cy="584775"/>
          </a:xfrm>
          <a:prstGeom prst="rect">
            <a:avLst/>
          </a:prstGeom>
          <a:noFill/>
        </p:spPr>
        <p:txBody>
          <a:bodyPr wrap="square" rtlCol="0">
            <a:spAutoFit/>
          </a:bodyPr>
          <a:lstStyle/>
          <a:p>
            <a:pPr algn="ct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1. V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DIRETTIVA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ANTIRICICLAGGIO</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(7/9)</a:t>
            </a:r>
          </a:p>
        </p:txBody>
      </p:sp>
      <p:sp>
        <p:nvSpPr>
          <p:cNvPr id="2" name="CasellaDiTesto 1"/>
          <p:cNvSpPr txBox="1"/>
          <p:nvPr/>
        </p:nvSpPr>
        <p:spPr>
          <a:xfrm>
            <a:off x="6665" y="620688"/>
            <a:ext cx="9144000" cy="954107"/>
          </a:xfrm>
          <a:prstGeom prst="rect">
            <a:avLst/>
          </a:prstGeom>
          <a:noFill/>
        </p:spPr>
        <p:txBody>
          <a:bodyPr wrap="square" rtlCol="0">
            <a:spAutoFit/>
          </a:bodyPr>
          <a:lstStyle/>
          <a:p>
            <a:pPr algn="ctr"/>
            <a:r>
              <a:rPr lang="it-IT" sz="2800" b="1" dirty="0" smtClean="0">
                <a:solidFill>
                  <a:prstClr val="black"/>
                </a:solidFill>
                <a:latin typeface="Times New Roman" panose="02020603050405020304" pitchFamily="18" charset="0"/>
                <a:cs typeface="Times New Roman" panose="02020603050405020304" pitchFamily="18" charset="0"/>
              </a:rPr>
              <a:t>Cosa cambia</a:t>
            </a:r>
          </a:p>
          <a:p>
            <a:pPr algn="ctr"/>
            <a:r>
              <a:rPr lang="it-IT" sz="2800" b="1" dirty="0">
                <a:solidFill>
                  <a:prstClr val="black"/>
                </a:solidFill>
                <a:latin typeface="Times New Roman" panose="02020603050405020304" pitchFamily="18" charset="0"/>
                <a:cs typeface="Times New Roman" panose="02020603050405020304" pitchFamily="18" charset="0"/>
              </a:rPr>
              <a:t>Istituzione dei meccanismi centralizzati automatici</a:t>
            </a:r>
          </a:p>
        </p:txBody>
      </p:sp>
      <p:sp>
        <p:nvSpPr>
          <p:cNvPr id="6" name="AutoShape 4"/>
          <p:cNvSpPr>
            <a:spLocks noChangeArrowheads="1"/>
          </p:cNvSpPr>
          <p:nvPr/>
        </p:nvSpPr>
        <p:spPr bwMode="auto">
          <a:xfrm>
            <a:off x="218044" y="1772817"/>
            <a:ext cx="3993916" cy="4176464"/>
          </a:xfrm>
          <a:prstGeom prst="roundRect">
            <a:avLst>
              <a:gd name="adj" fmla="val 16667"/>
            </a:avLst>
          </a:prstGeom>
          <a:solidFill>
            <a:schemeClr val="lt1">
              <a:alpha val="73000"/>
            </a:schemeClr>
          </a:solidFill>
          <a:ln>
            <a:headEnd/>
            <a:tailEnd/>
          </a:ln>
        </p:spPr>
        <p:style>
          <a:lnRef idx="2">
            <a:schemeClr val="accent5"/>
          </a:lnRef>
          <a:fillRef idx="1">
            <a:schemeClr val="lt1"/>
          </a:fillRef>
          <a:effectRef idx="0">
            <a:schemeClr val="accent5"/>
          </a:effectRef>
          <a:fontRef idx="minor">
            <a:schemeClr val="dk1"/>
          </a:fontRef>
        </p:style>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2400" dirty="0">
              <a:latin typeface="Times New Roman" pitchFamily="18" charset="0"/>
            </a:endParaRPr>
          </a:p>
        </p:txBody>
      </p:sp>
      <p:sp>
        <p:nvSpPr>
          <p:cNvPr id="8" name="AutoShape 4"/>
          <p:cNvSpPr>
            <a:spLocks noChangeArrowheads="1"/>
          </p:cNvSpPr>
          <p:nvPr/>
        </p:nvSpPr>
        <p:spPr bwMode="auto">
          <a:xfrm>
            <a:off x="4483701" y="1772817"/>
            <a:ext cx="4584671" cy="4176463"/>
          </a:xfrm>
          <a:prstGeom prst="roundRect">
            <a:avLst>
              <a:gd name="adj" fmla="val 16667"/>
            </a:avLst>
          </a:prstGeom>
          <a:solidFill>
            <a:schemeClr val="lt1">
              <a:alpha val="73000"/>
            </a:schemeClr>
          </a:solidFill>
          <a:ln>
            <a:headEnd/>
            <a:tailEnd/>
          </a:ln>
        </p:spPr>
        <p:style>
          <a:lnRef idx="2">
            <a:schemeClr val="accent5"/>
          </a:lnRef>
          <a:fillRef idx="1">
            <a:schemeClr val="lt1"/>
          </a:fillRef>
          <a:effectRef idx="0">
            <a:schemeClr val="accent5"/>
          </a:effectRef>
          <a:fontRef idx="minor">
            <a:schemeClr val="dk1"/>
          </a:fontRef>
        </p:style>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2400" dirty="0">
              <a:latin typeface="Times New Roman" pitchFamily="18" charset="0"/>
            </a:endParaRPr>
          </a:p>
        </p:txBody>
      </p:sp>
      <p:sp>
        <p:nvSpPr>
          <p:cNvPr id="3" name="CasellaDiTesto 2"/>
          <p:cNvSpPr txBox="1"/>
          <p:nvPr/>
        </p:nvSpPr>
        <p:spPr>
          <a:xfrm>
            <a:off x="330989" y="1916832"/>
            <a:ext cx="3816424" cy="984885"/>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IV DIRETTIVA</a:t>
            </a:r>
          </a:p>
          <a:p>
            <a:pPr algn="ctr"/>
            <a:endParaRPr lang="it-IT" sz="2000" b="1" dirty="0" smtClean="0">
              <a:latin typeface="Times New Roman" panose="02020603050405020304" pitchFamily="18" charset="0"/>
              <a:cs typeface="Times New Roman" panose="02020603050405020304" pitchFamily="18" charset="0"/>
            </a:endParaRPr>
          </a:p>
          <a:p>
            <a:pPr algn="just"/>
            <a:r>
              <a:rPr lang="it-IT" dirty="0" smtClean="0">
                <a:latin typeface="Times New Roman" panose="02020603050405020304" pitchFamily="18" charset="0"/>
                <a:cs typeface="Times New Roman" panose="02020603050405020304" pitchFamily="18" charset="0"/>
              </a:rPr>
              <a:t>Nessuna previsione</a:t>
            </a:r>
            <a:endParaRPr lang="it-IT" b="1" dirty="0" smtClean="0">
              <a:latin typeface="Times New Roman" panose="02020603050405020304" pitchFamily="18" charset="0"/>
              <a:cs typeface="Times New Roman" panose="02020603050405020304" pitchFamily="18" charset="0"/>
            </a:endParaRPr>
          </a:p>
        </p:txBody>
      </p:sp>
      <p:sp>
        <p:nvSpPr>
          <p:cNvPr id="10" name="CasellaDiTesto 9"/>
          <p:cNvSpPr txBox="1"/>
          <p:nvPr/>
        </p:nvSpPr>
        <p:spPr>
          <a:xfrm>
            <a:off x="4589485" y="1988840"/>
            <a:ext cx="4392489" cy="3662541"/>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V DIRETTIVA</a:t>
            </a:r>
          </a:p>
          <a:p>
            <a:pPr algn="ctr"/>
            <a:endParaRPr lang="it-IT" sz="1400" b="1" dirty="0" smtClean="0">
              <a:latin typeface="Times New Roman" panose="02020603050405020304" pitchFamily="18" charset="0"/>
              <a:cs typeface="Times New Roman" panose="02020603050405020304" pitchFamily="18" charset="0"/>
            </a:endParaRPr>
          </a:p>
          <a:p>
            <a:pPr algn="just"/>
            <a:r>
              <a:rPr lang="it-IT" dirty="0">
                <a:latin typeface="Times New Roman" panose="02020603050405020304" pitchFamily="18" charset="0"/>
                <a:cs typeface="Times New Roman" panose="02020603050405020304" pitchFamily="18" charset="0"/>
              </a:rPr>
              <a:t>Gli Stati membri istituiscono </a:t>
            </a:r>
            <a:r>
              <a:rPr lang="it-IT" b="1" dirty="0">
                <a:latin typeface="Times New Roman" panose="02020603050405020304" pitchFamily="18" charset="0"/>
                <a:cs typeface="Times New Roman" panose="02020603050405020304" pitchFamily="18" charset="0"/>
              </a:rPr>
              <a:t>registri</a:t>
            </a:r>
            <a:r>
              <a:rPr lang="it-IT" dirty="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centrali o sistemi elettronici centrali di reperimento dei dat</a:t>
            </a:r>
            <a:r>
              <a:rPr lang="it-IT" dirty="0">
                <a:latin typeface="Times New Roman" panose="02020603050405020304" pitchFamily="18" charset="0"/>
                <a:cs typeface="Times New Roman" panose="02020603050405020304" pitchFamily="18" charset="0"/>
              </a:rPr>
              <a:t>i che consentano l’identificazione tempestiva di qualsiasi persona fisica o giuridica che detenga o controlli conti di pagamento, conti bancari identificati dall’IBAN, garantendo che le informazioni siano direttamente accessibili in modo immediato e non filtrato, elencando anche il meccanismo grazie al quale le informazioni possono essere consultate.</a:t>
            </a:r>
          </a:p>
        </p:txBody>
      </p:sp>
      <p:sp>
        <p:nvSpPr>
          <p:cNvPr id="11" name="Segnaposto piè di pagina 10"/>
          <p:cNvSpPr>
            <a:spLocks noGrp="1"/>
          </p:cNvSpPr>
          <p:nvPr>
            <p:ph type="ftr" sz="quarter" idx="11"/>
          </p:nvPr>
        </p:nvSpPr>
        <p:spPr/>
        <p:txBody>
          <a:bodyPr/>
          <a:lstStyle/>
          <a:p>
            <a:r>
              <a:rPr lang="it-IT" smtClean="0"/>
              <a:t>Prof. Avv. Valerio Vallefuoco</a:t>
            </a:r>
            <a:endParaRPr lang="it-IT"/>
          </a:p>
        </p:txBody>
      </p:sp>
    </p:spTree>
    <p:extLst>
      <p:ext uri="{BB962C8B-B14F-4D97-AF65-F5344CB8AC3E}">
        <p14:creationId xmlns:p14="http://schemas.microsoft.com/office/powerpoint/2010/main" val="466651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a:spLocks noGrp="1"/>
          </p:cNvSpPr>
          <p:nvPr>
            <p:ph type="sldNum" sz="quarter" idx="12"/>
          </p:nvPr>
        </p:nvSpPr>
        <p:spPr/>
        <p:txBody>
          <a:bodyPr/>
          <a:lstStyle/>
          <a:p>
            <a:fld id="{E6B52471-02E3-4B04-BF8F-974A1E64B8AC}" type="slidenum">
              <a:rPr lang="it-IT" smtClean="0">
                <a:solidFill>
                  <a:prstClr val="black"/>
                </a:solidFill>
              </a:rPr>
              <a:pPr/>
              <a:t>9</a:t>
            </a:fld>
            <a:endParaRPr lang="it-IT">
              <a:solidFill>
                <a:prstClr val="black"/>
              </a:solidFill>
            </a:endParaRPr>
          </a:p>
        </p:txBody>
      </p:sp>
      <p:sp>
        <p:nvSpPr>
          <p:cNvPr id="5" name="CasellaDiTesto 4"/>
          <p:cNvSpPr txBox="1"/>
          <p:nvPr/>
        </p:nvSpPr>
        <p:spPr>
          <a:xfrm>
            <a:off x="186174" y="166795"/>
            <a:ext cx="8784977" cy="584775"/>
          </a:xfrm>
          <a:prstGeom prst="rect">
            <a:avLst/>
          </a:prstGeom>
          <a:noFill/>
        </p:spPr>
        <p:txBody>
          <a:bodyPr wrap="square" rtlCol="0">
            <a:spAutoFit/>
          </a:bodyPr>
          <a:lstStyle/>
          <a:p>
            <a:pPr algn="ct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1. V </a:t>
            </a:r>
            <a:r>
              <a:rPr lang="it-IT"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DIRETTIVA </a:t>
            </a:r>
            <a:r>
              <a:rPr lang="it-IT"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ANTIRICICLAGGIO</a:t>
            </a:r>
            <a:r>
              <a:rPr lang="it-IT"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anose="02020603050405020304" pitchFamily="18" charset="0"/>
                <a:cs typeface="Times New Roman" panose="02020603050405020304" pitchFamily="18" charset="0"/>
              </a:rPr>
              <a:t>(8/9)</a:t>
            </a:r>
          </a:p>
        </p:txBody>
      </p:sp>
      <p:sp>
        <p:nvSpPr>
          <p:cNvPr id="2" name="CasellaDiTesto 1"/>
          <p:cNvSpPr txBox="1"/>
          <p:nvPr/>
        </p:nvSpPr>
        <p:spPr>
          <a:xfrm>
            <a:off x="6665" y="620688"/>
            <a:ext cx="9144000" cy="1384995"/>
          </a:xfrm>
          <a:prstGeom prst="rect">
            <a:avLst/>
          </a:prstGeom>
          <a:noFill/>
        </p:spPr>
        <p:txBody>
          <a:bodyPr wrap="square" rtlCol="0">
            <a:spAutoFit/>
          </a:bodyPr>
          <a:lstStyle/>
          <a:p>
            <a:pPr algn="ctr"/>
            <a:r>
              <a:rPr lang="it-IT" sz="2800" b="1" dirty="0" smtClean="0">
                <a:solidFill>
                  <a:prstClr val="black"/>
                </a:solidFill>
                <a:latin typeface="Times New Roman" panose="02020603050405020304" pitchFamily="18" charset="0"/>
                <a:cs typeface="Times New Roman" panose="02020603050405020304" pitchFamily="18" charset="0"/>
              </a:rPr>
              <a:t>Cosa cambia</a:t>
            </a:r>
          </a:p>
          <a:p>
            <a:pPr algn="ctr"/>
            <a:r>
              <a:rPr lang="it-IT" sz="2800" b="1" dirty="0" smtClean="0">
                <a:solidFill>
                  <a:prstClr val="black"/>
                </a:solidFill>
                <a:latin typeface="Times New Roman" panose="02020603050405020304" pitchFamily="18" charset="0"/>
                <a:cs typeface="Times New Roman" panose="02020603050405020304" pitchFamily="18" charset="0"/>
              </a:rPr>
              <a:t>Più stretta cooperazione tra le autorità competenti degli stati membri</a:t>
            </a:r>
            <a:endParaRPr lang="it-IT" sz="2800" b="1" dirty="0">
              <a:solidFill>
                <a:prstClr val="black"/>
              </a:solidFill>
              <a:latin typeface="Times New Roman" panose="02020603050405020304" pitchFamily="18" charset="0"/>
              <a:cs typeface="Times New Roman" panose="02020603050405020304" pitchFamily="18" charset="0"/>
            </a:endParaRPr>
          </a:p>
        </p:txBody>
      </p:sp>
      <p:sp>
        <p:nvSpPr>
          <p:cNvPr id="6" name="AutoShape 4"/>
          <p:cNvSpPr>
            <a:spLocks noChangeArrowheads="1"/>
          </p:cNvSpPr>
          <p:nvPr/>
        </p:nvSpPr>
        <p:spPr bwMode="auto">
          <a:xfrm>
            <a:off x="218044" y="1916831"/>
            <a:ext cx="3993916" cy="4032449"/>
          </a:xfrm>
          <a:prstGeom prst="roundRect">
            <a:avLst>
              <a:gd name="adj" fmla="val 16667"/>
            </a:avLst>
          </a:prstGeom>
          <a:solidFill>
            <a:schemeClr val="lt1">
              <a:alpha val="76000"/>
            </a:schemeClr>
          </a:solidFill>
          <a:ln>
            <a:headEnd/>
            <a:tailEnd/>
          </a:ln>
        </p:spPr>
        <p:style>
          <a:lnRef idx="2">
            <a:schemeClr val="accent5"/>
          </a:lnRef>
          <a:fillRef idx="1">
            <a:schemeClr val="lt1"/>
          </a:fillRef>
          <a:effectRef idx="0">
            <a:schemeClr val="accent5"/>
          </a:effectRef>
          <a:fontRef idx="minor">
            <a:schemeClr val="dk1"/>
          </a:fontRef>
        </p:style>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2400" dirty="0">
              <a:latin typeface="Times New Roman" pitchFamily="18" charset="0"/>
            </a:endParaRPr>
          </a:p>
        </p:txBody>
      </p:sp>
      <p:sp>
        <p:nvSpPr>
          <p:cNvPr id="8" name="AutoShape 4"/>
          <p:cNvSpPr>
            <a:spLocks noChangeArrowheads="1"/>
          </p:cNvSpPr>
          <p:nvPr/>
        </p:nvSpPr>
        <p:spPr bwMode="auto">
          <a:xfrm>
            <a:off x="4397303" y="2005683"/>
            <a:ext cx="4584671" cy="4032449"/>
          </a:xfrm>
          <a:prstGeom prst="roundRect">
            <a:avLst>
              <a:gd name="adj" fmla="val 16667"/>
            </a:avLst>
          </a:prstGeom>
          <a:solidFill>
            <a:schemeClr val="lt1">
              <a:alpha val="76000"/>
            </a:schemeClr>
          </a:solidFill>
          <a:ln>
            <a:headEnd/>
            <a:tailEnd/>
          </a:ln>
        </p:spPr>
        <p:style>
          <a:lnRef idx="2">
            <a:schemeClr val="accent5"/>
          </a:lnRef>
          <a:fillRef idx="1">
            <a:schemeClr val="lt1"/>
          </a:fillRef>
          <a:effectRef idx="0">
            <a:schemeClr val="accent5"/>
          </a:effectRef>
          <a:fontRef idx="minor">
            <a:schemeClr val="dk1"/>
          </a:fontRef>
        </p:style>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2400" dirty="0">
              <a:latin typeface="Times New Roman" pitchFamily="18" charset="0"/>
            </a:endParaRPr>
          </a:p>
        </p:txBody>
      </p:sp>
      <p:sp>
        <p:nvSpPr>
          <p:cNvPr id="3" name="CasellaDiTesto 2"/>
          <p:cNvSpPr txBox="1"/>
          <p:nvPr/>
        </p:nvSpPr>
        <p:spPr>
          <a:xfrm>
            <a:off x="330989" y="1916832"/>
            <a:ext cx="3816424" cy="3754874"/>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IV DIRETTIVA</a:t>
            </a:r>
          </a:p>
          <a:p>
            <a:pPr algn="ctr"/>
            <a:endParaRPr lang="it-IT" sz="2000" b="1" dirty="0" smtClean="0">
              <a:latin typeface="Times New Roman" panose="02020603050405020304" pitchFamily="18" charset="0"/>
              <a:cs typeface="Times New Roman" panose="02020603050405020304" pitchFamily="18" charset="0"/>
            </a:endParaRPr>
          </a:p>
          <a:p>
            <a:pPr algn="just"/>
            <a:r>
              <a:rPr lang="it-IT" dirty="0" smtClean="0">
                <a:latin typeface="Times New Roman" panose="02020603050405020304" pitchFamily="18" charset="0"/>
                <a:cs typeface="Times New Roman" panose="02020603050405020304" pitchFamily="18" charset="0"/>
              </a:rPr>
              <a:t>Le FIU si scambiano, ogni </a:t>
            </a:r>
            <a:r>
              <a:rPr lang="it-IT" dirty="0">
                <a:latin typeface="Times New Roman" panose="02020603050405020304" pitchFamily="18" charset="0"/>
                <a:cs typeface="Times New Roman" panose="02020603050405020304" pitchFamily="18" charset="0"/>
              </a:rPr>
              <a:t>informazione che possa risultare loro utile per il trattamento o l'analisi di informazioni da parte delle FIU collegate al riciclaggio o al finanziamento del terrorismo e alle persone fisiche o giuridiche implicate, anche se il </a:t>
            </a:r>
            <a:r>
              <a:rPr lang="it-IT" dirty="0" smtClean="0">
                <a:latin typeface="Times New Roman" panose="02020603050405020304" pitchFamily="18" charset="0"/>
                <a:cs typeface="Times New Roman" panose="02020603050405020304" pitchFamily="18" charset="0"/>
              </a:rPr>
              <a:t>tipo di </a:t>
            </a:r>
            <a:r>
              <a:rPr lang="it-IT" dirty="0">
                <a:latin typeface="Times New Roman" panose="02020603050405020304" pitchFamily="18" charset="0"/>
                <a:cs typeface="Times New Roman" panose="02020603050405020304" pitchFamily="18" charset="0"/>
              </a:rPr>
              <a:t>reati presupposto eventualmente associato non è stato individuato al momento dello scambio. </a:t>
            </a:r>
          </a:p>
          <a:p>
            <a:pPr algn="just"/>
            <a:endParaRPr lang="it-IT" b="1" dirty="0" smtClean="0">
              <a:latin typeface="Times New Roman" panose="02020603050405020304" pitchFamily="18" charset="0"/>
              <a:cs typeface="Times New Roman" panose="02020603050405020304" pitchFamily="18" charset="0"/>
            </a:endParaRPr>
          </a:p>
        </p:txBody>
      </p:sp>
      <p:sp>
        <p:nvSpPr>
          <p:cNvPr id="10" name="CasellaDiTesto 9"/>
          <p:cNvSpPr txBox="1"/>
          <p:nvPr/>
        </p:nvSpPr>
        <p:spPr>
          <a:xfrm>
            <a:off x="4589485" y="2101498"/>
            <a:ext cx="4392489" cy="3385542"/>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V DIRETTIVA</a:t>
            </a:r>
          </a:p>
          <a:p>
            <a:pPr algn="ctr"/>
            <a:endParaRPr lang="it-IT" sz="1400" b="1" dirty="0" smtClean="0">
              <a:latin typeface="Times New Roman" panose="02020603050405020304" pitchFamily="18" charset="0"/>
              <a:cs typeface="Times New Roman" panose="02020603050405020304" pitchFamily="18" charset="0"/>
            </a:endParaRPr>
          </a:p>
          <a:p>
            <a:pPr algn="just"/>
            <a:r>
              <a:rPr lang="it-IT" dirty="0" smtClean="0">
                <a:latin typeface="Times New Roman" panose="02020603050405020304" pitchFamily="18" charset="0"/>
                <a:cs typeface="Times New Roman" panose="02020603050405020304" pitchFamily="18" charset="0"/>
              </a:rPr>
              <a:t>Le </a:t>
            </a:r>
            <a:r>
              <a:rPr lang="it-IT" dirty="0">
                <a:latin typeface="Times New Roman" panose="02020603050405020304" pitchFamily="18" charset="0"/>
                <a:cs typeface="Times New Roman" panose="02020603050405020304" pitchFamily="18" charset="0"/>
              </a:rPr>
              <a:t>FIU si </a:t>
            </a:r>
            <a:r>
              <a:rPr lang="it-IT" dirty="0" smtClean="0">
                <a:latin typeface="Times New Roman" panose="02020603050405020304" pitchFamily="18" charset="0"/>
                <a:cs typeface="Times New Roman" panose="02020603050405020304" pitchFamily="18" charset="0"/>
              </a:rPr>
              <a:t>scambiano</a:t>
            </a:r>
            <a:r>
              <a:rPr lang="it-IT" dirty="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ogni </a:t>
            </a:r>
            <a:r>
              <a:rPr lang="it-IT" dirty="0">
                <a:latin typeface="Times New Roman" panose="02020603050405020304" pitchFamily="18" charset="0"/>
                <a:cs typeface="Times New Roman" panose="02020603050405020304" pitchFamily="18" charset="0"/>
              </a:rPr>
              <a:t>informazione che possa risultare loro utile per il trattamento o l'analisi di informazioni da parte delle FIU collegate al riciclaggio o al finanziamento del terrorismo e alle persone fisiche o giuridiche implicate, </a:t>
            </a:r>
            <a:r>
              <a:rPr lang="it-IT" b="1" dirty="0">
                <a:latin typeface="Times New Roman" panose="02020603050405020304" pitchFamily="18" charset="0"/>
                <a:cs typeface="Times New Roman" panose="02020603050405020304" pitchFamily="18" charset="0"/>
              </a:rPr>
              <a:t>indipendentemente dal tipo di reati presupposto eventualmente associato </a:t>
            </a:r>
            <a:r>
              <a:rPr lang="it-IT" dirty="0">
                <a:latin typeface="Times New Roman" panose="02020603050405020304" pitchFamily="18" charset="0"/>
                <a:cs typeface="Times New Roman" panose="02020603050405020304" pitchFamily="18" charset="0"/>
              </a:rPr>
              <a:t>e anche laddove il tipo di reati presupposto eventualmente associato non sia stato individuato al momento dello scambio. </a:t>
            </a:r>
          </a:p>
        </p:txBody>
      </p:sp>
      <p:sp>
        <p:nvSpPr>
          <p:cNvPr id="11" name="Segnaposto piè di pagina 10"/>
          <p:cNvSpPr>
            <a:spLocks noGrp="1"/>
          </p:cNvSpPr>
          <p:nvPr>
            <p:ph type="ftr" sz="quarter" idx="11"/>
          </p:nvPr>
        </p:nvSpPr>
        <p:spPr/>
        <p:txBody>
          <a:bodyPr/>
          <a:lstStyle/>
          <a:p>
            <a:r>
              <a:rPr lang="it-IT" smtClean="0"/>
              <a:t>Prof. Avv. Valerio Vallefuoco</a:t>
            </a:r>
            <a:endParaRPr lang="it-IT"/>
          </a:p>
        </p:txBody>
      </p:sp>
    </p:spTree>
    <p:extLst>
      <p:ext uri="{BB962C8B-B14F-4D97-AF65-F5344CB8AC3E}">
        <p14:creationId xmlns:p14="http://schemas.microsoft.com/office/powerpoint/2010/main" val="3569049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Personalizzato 1">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2697</TotalTime>
  <Words>2717</Words>
  <Application>Microsoft Office PowerPoint</Application>
  <PresentationFormat>Presentazione su schermo (4:3)</PresentationFormat>
  <Paragraphs>259</Paragraphs>
  <Slides>29</Slides>
  <Notes>20</Notes>
  <HiddenSlides>0</HiddenSlides>
  <MMClips>0</MMClips>
  <ScaleCrop>false</ScaleCrop>
  <HeadingPairs>
    <vt:vector size="4" baseType="variant">
      <vt:variant>
        <vt:lpstr>Tema</vt:lpstr>
      </vt:variant>
      <vt:variant>
        <vt:i4>1</vt:i4>
      </vt:variant>
      <vt:variant>
        <vt:lpstr>Titoli diapositive</vt:lpstr>
      </vt:variant>
      <vt:variant>
        <vt:i4>29</vt:i4>
      </vt:variant>
    </vt:vector>
  </HeadingPairs>
  <TitlesOfParts>
    <vt:vector size="30" baseType="lpstr">
      <vt:lpstr>Tema di Office</vt:lpstr>
      <vt:lpstr>ʺLE NOVITÁ SULL’ANTIRICICLAGGIOʺ</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REGISTRI CENTRALIZZATI DI INFORMAZIONI</dc:title>
  <dc:creator>Voluntary Disclousure</dc:creator>
  <cp:lastModifiedBy>Orietta Manoni</cp:lastModifiedBy>
  <cp:revision>351</cp:revision>
  <cp:lastPrinted>2018-10-23T09:59:32Z</cp:lastPrinted>
  <dcterms:created xsi:type="dcterms:W3CDTF">2017-10-17T10:28:15Z</dcterms:created>
  <dcterms:modified xsi:type="dcterms:W3CDTF">2019-05-07T18:44:11Z</dcterms:modified>
</cp:coreProperties>
</file>