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803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f3d0a9d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df3d0a9d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f3d0a9d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df3d0a9d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06854be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e06854be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f3d0a9d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df3d0a9d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f3d0a9da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943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3" descr="greca_copertina.jpg"/>
          <p:cNvPicPr preferRelativeResize="0"/>
          <p:nvPr/>
        </p:nvPicPr>
        <p:blipFill rotWithShape="1">
          <a:blip r:embed="rId4">
            <a:alphaModFix/>
          </a:blip>
          <a:srcRect r="45943"/>
          <a:stretch/>
        </p:blipFill>
        <p:spPr>
          <a:xfrm>
            <a:off x="686628" y="337700"/>
            <a:ext cx="1183125" cy="652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994075" y="1004450"/>
            <a:ext cx="3402900" cy="170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466129" y="1121977"/>
            <a:ext cx="4995300" cy="1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4200">
                <a:solidFill>
                  <a:srgbClr val="E21E26"/>
                </a:solidFill>
                <a:latin typeface="Cambria"/>
                <a:ea typeface="Cambria"/>
                <a:cs typeface="Cambria"/>
                <a:sym typeface="Cambria"/>
              </a:rPr>
              <a:t>Proteggiamo</a:t>
            </a:r>
            <a:endParaRPr sz="4200">
              <a:solidFill>
                <a:srgbClr val="E21E2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4200">
                <a:solidFill>
                  <a:srgbClr val="E21E26"/>
                </a:solidFill>
                <a:latin typeface="Cambria"/>
                <a:ea typeface="Cambria"/>
                <a:cs typeface="Cambria"/>
                <a:sym typeface="Cambria"/>
              </a:rPr>
              <a:t>il vostro lavoro. </a:t>
            </a:r>
            <a:endParaRPr sz="4200">
              <a:solidFill>
                <a:srgbClr val="CD092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0740" y="0"/>
            <a:ext cx="15678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0734" y="1347389"/>
            <a:ext cx="1567800" cy="4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28449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13900" y="423332"/>
            <a:ext cx="8763000" cy="64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108600" y="1561776"/>
            <a:ext cx="49953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E21E26"/>
                </a:solidFill>
                <a:latin typeface="Cambria"/>
                <a:ea typeface="Cambria"/>
                <a:cs typeface="Cambria"/>
                <a:sym typeface="Cambria"/>
              </a:rPr>
              <a:t>Chi è</a:t>
            </a:r>
            <a:endParaRPr sz="3600">
              <a:solidFill>
                <a:srgbClr val="E21E2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E21E26"/>
                </a:solidFill>
                <a:latin typeface="Cambria"/>
                <a:ea typeface="Cambria"/>
                <a:cs typeface="Cambria"/>
                <a:sym typeface="Cambria"/>
              </a:rPr>
              <a:t>Business Defence? </a:t>
            </a:r>
            <a:endParaRPr sz="3600">
              <a:solidFill>
                <a:srgbClr val="CD092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108600" y="3335875"/>
            <a:ext cx="7351200" cy="27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Business Defence s.r.l. è una società specializzata in Servizi di Tutela del Patrimonio Aziendale. </a:t>
            </a: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La nostra </a:t>
            </a:r>
            <a:r>
              <a:rPr lang="it-IT" dirty="0" err="1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Mission</a:t>
            </a:r>
            <a:r>
              <a:rPr lang="it-IT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 è garantire un’informazione innovativa, per prevenire il rischio di insolvenza, razionalizzare i piani di rientro e ridurre i danni causati dalle perdite sui crediti.</a:t>
            </a: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 smtClean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Nell’attuale </a:t>
            </a:r>
            <a:r>
              <a:rPr lang="it-IT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particolare contingenza economica le aziende sono vulnerabili, per questo</a:t>
            </a: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motivo è necessario proteggerle dalle insidie del mercato; per evitare brutte sorprese nei rapporti di lavoro quindi, è indispensabile che le informazioni siano approfondite,</a:t>
            </a: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attualizzate, contestualizzate e perfettamente correlate tra di loro, facilmente fruibili</a:t>
            </a: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tramite una piattaforma tecnologicamente avanzata.</a:t>
            </a: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2" name="Google Shape;102;p14" descr="greca_01.jpg"/>
          <p:cNvPicPr preferRelativeResize="0"/>
          <p:nvPr/>
        </p:nvPicPr>
        <p:blipFill rotWithShape="1">
          <a:blip r:embed="rId3">
            <a:alphaModFix/>
          </a:blip>
          <a:srcRect t="37887" b="44267"/>
          <a:stretch/>
        </p:blipFill>
        <p:spPr>
          <a:xfrm>
            <a:off x="4736525" y="3"/>
            <a:ext cx="4407475" cy="4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greca_0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1201850" y="2850730"/>
            <a:ext cx="2939651" cy="1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greca_01.jpg"/>
          <p:cNvPicPr preferRelativeResize="0"/>
          <p:nvPr/>
        </p:nvPicPr>
        <p:blipFill rotWithShape="1">
          <a:blip r:embed="rId3">
            <a:alphaModFix/>
          </a:blip>
          <a:srcRect t="37887" b="44267"/>
          <a:stretch/>
        </p:blipFill>
        <p:spPr>
          <a:xfrm>
            <a:off x="381000" y="6434678"/>
            <a:ext cx="4407475" cy="4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greca_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-5625"/>
            <a:ext cx="9144002" cy="5252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greca_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1605637"/>
            <a:ext cx="9144002" cy="525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0" y="-6300"/>
            <a:ext cx="3056700" cy="687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408500" y="415625"/>
            <a:ext cx="8735400" cy="60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080875" y="1066353"/>
            <a:ext cx="17748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E21E26"/>
                </a:solidFill>
                <a:latin typeface="Cambria"/>
                <a:ea typeface="Cambria"/>
                <a:cs typeface="Cambria"/>
                <a:sym typeface="Cambria"/>
              </a:rPr>
              <a:t>I servizi</a:t>
            </a:r>
            <a:endParaRPr sz="3600">
              <a:solidFill>
                <a:srgbClr val="E21E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3660497" y="2034920"/>
            <a:ext cx="2193900" cy="35571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3625650" y="1995150"/>
            <a:ext cx="2193900" cy="3557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5" descr="img_post.jpg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4426925" y="2291922"/>
            <a:ext cx="591350" cy="57314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/>
          <p:nvPr/>
        </p:nvSpPr>
        <p:spPr>
          <a:xfrm>
            <a:off x="1221345" y="2034920"/>
            <a:ext cx="2193900" cy="35571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1181575" y="1995150"/>
            <a:ext cx="2193900" cy="3557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5" descr="icona_pre.jpg"/>
          <p:cNvPicPr preferRelativeResize="0"/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1962019" y="2271757"/>
            <a:ext cx="633014" cy="6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/>
          <p:nvPr/>
        </p:nvSpPr>
        <p:spPr>
          <a:xfrm>
            <a:off x="6108747" y="2034920"/>
            <a:ext cx="2193900" cy="35571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6069725" y="1995150"/>
            <a:ext cx="2193900" cy="3557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326775" y="3283688"/>
            <a:ext cx="1903500" cy="15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Pre-Fido</a:t>
            </a:r>
            <a:endParaRPr sz="25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500" i="1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Informazioni approfondite per scegliere e valutare clienti / fornitori.</a:t>
            </a:r>
            <a:endParaRPr sz="1500" b="0" i="1" u="none" strike="noStrike" cap="none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3770850" y="3283688"/>
            <a:ext cx="19035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Post-Fido</a:t>
            </a:r>
            <a:endParaRPr sz="25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500" i="1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Strumenti innovativi per recuperare il credito.</a:t>
            </a:r>
            <a:endParaRPr sz="30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6194076" y="3283688"/>
            <a:ext cx="1945200" cy="18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Dati Pubblici</a:t>
            </a:r>
            <a:endParaRPr sz="25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500" i="1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Servizi Immobiliari e Dati Pubblici disponibili on line.</a:t>
            </a:r>
            <a:endParaRPr sz="25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5" name="Google Shape;125;p15" descr="icona_info.jpg"/>
          <p:cNvPicPr preferRelativeResize="0"/>
          <p:nvPr/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6802475" y="2225538"/>
            <a:ext cx="728400" cy="7059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5"/>
          <p:cNvCxnSpPr/>
          <p:nvPr/>
        </p:nvCxnSpPr>
        <p:spPr>
          <a:xfrm>
            <a:off x="1914325" y="3085042"/>
            <a:ext cx="72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5"/>
          <p:cNvCxnSpPr/>
          <p:nvPr/>
        </p:nvCxnSpPr>
        <p:spPr>
          <a:xfrm>
            <a:off x="4358400" y="3085042"/>
            <a:ext cx="72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5"/>
          <p:cNvCxnSpPr/>
          <p:nvPr/>
        </p:nvCxnSpPr>
        <p:spPr>
          <a:xfrm>
            <a:off x="6802475" y="3085042"/>
            <a:ext cx="72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6" descr="greca_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12"/>
            <a:ext cx="9144002" cy="525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/>
          <p:nvPr/>
        </p:nvSpPr>
        <p:spPr>
          <a:xfrm>
            <a:off x="0" y="0"/>
            <a:ext cx="3056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398428" y="423332"/>
            <a:ext cx="8763000" cy="64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36" name="Google Shape;136;p16" descr="Analisi_Bilanci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8733" y="419675"/>
            <a:ext cx="8025192" cy="601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1080875" y="2624100"/>
            <a:ext cx="3642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Business Business Defence fornisce elaborazioni di dati certi ed aggiornati, che approfondiscono la situazione di un’impresa grazie a correlazioni intelligenti. Questo permette di conoscere meglio l’andamento di un’azienda e di valutarne l’affidabilità prima di avviare una transazione commerciale.</a:t>
            </a: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Business Defence mette infatti a disposizione un'ampia gamma di report informativi, strutturati in base alle esigenze necessarie, che hanno per oggetto sia Persone Fisiche che Persone Giuridiche.</a:t>
            </a: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Offriamo anche analisi geo-politiche</a:t>
            </a: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indispensabili per valutare al meglio i fattori di rischio economici, competitivi, legislativi e culturali: elementi fondamentali nelle relazioni con le aziende estere.</a:t>
            </a: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1080875" y="1256975"/>
            <a:ext cx="4885200" cy="13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E21E26"/>
                </a:solidFill>
                <a:latin typeface="Cambria"/>
                <a:ea typeface="Cambria"/>
                <a:cs typeface="Cambria"/>
                <a:sym typeface="Cambria"/>
              </a:rPr>
              <a:t>Pre-Fido</a:t>
            </a:r>
            <a:endParaRPr sz="3600">
              <a:solidFill>
                <a:srgbClr val="E21E2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Informazioni approfondite per valutare l’affidabilità di clienti e fornitori</a:t>
            </a:r>
            <a:endParaRPr sz="2000">
              <a:solidFill>
                <a:srgbClr val="E21E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 descr="greca_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1605637"/>
            <a:ext cx="9144002" cy="525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/>
          <p:nvPr/>
        </p:nvSpPr>
        <p:spPr>
          <a:xfrm>
            <a:off x="0" y="0"/>
            <a:ext cx="4355400" cy="643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0" y="415625"/>
            <a:ext cx="9144000" cy="60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1080875" y="1028375"/>
            <a:ext cx="59763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E21E26"/>
                </a:solidFill>
                <a:latin typeface="Cambria"/>
                <a:ea typeface="Cambria"/>
                <a:cs typeface="Cambria"/>
                <a:sym typeface="Cambria"/>
              </a:rPr>
              <a:t>Post-Fido</a:t>
            </a:r>
            <a:endParaRPr sz="3600">
              <a:solidFill>
                <a:srgbClr val="E21E2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Informazioni per Recupero Crediti</a:t>
            </a:r>
            <a:endParaRPr sz="20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595959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1080875" y="2187275"/>
            <a:ext cx="2949000" cy="3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Nei casi di contenzioso per recuperare i pagamenti dovuti, non è mai semplice districarsi. Le procedure di recupero credito sono lunghe e dispendiose; per questo è fondamentale individuare le corrette azioni da intraprendere. </a:t>
            </a: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Business Defence offre una gamma di servizi con gradi progressivi di approfondimento che permettono di reperire il debitore e di individuarne con precisione e tempestività i beni aggredibili, raccogliendo tutti gli elementi capaci di supportare </a:t>
            </a:r>
            <a:r>
              <a:rPr lang="it-IT" dirty="0" smtClean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un’azione </a:t>
            </a:r>
            <a:r>
              <a:rPr lang="it-IT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stragiudiziale o legale.</a:t>
            </a: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4" name="Google Shape;174;p18" descr="img_prefid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800" y="2337225"/>
            <a:ext cx="4308276" cy="330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0" descr="greca_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1605637"/>
            <a:ext cx="9144002" cy="525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/>
          <p:nvPr/>
        </p:nvSpPr>
        <p:spPr>
          <a:xfrm>
            <a:off x="4788600" y="125"/>
            <a:ext cx="4355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-8828" y="415625"/>
            <a:ext cx="9163800" cy="60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27" name="Google Shape;227;p20" descr="slide_08.jpg"/>
          <p:cNvPicPr preferRelativeResize="0"/>
          <p:nvPr/>
        </p:nvPicPr>
        <p:blipFill rotWithShape="1">
          <a:blip r:embed="rId4">
            <a:alphaModFix/>
          </a:blip>
          <a:srcRect l="-10987" t="8539" b="27"/>
          <a:stretch/>
        </p:blipFill>
        <p:spPr>
          <a:xfrm>
            <a:off x="8953" y="680425"/>
            <a:ext cx="9144000" cy="5649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0"/>
          <p:cNvSpPr txBox="1"/>
          <p:nvPr/>
        </p:nvSpPr>
        <p:spPr>
          <a:xfrm>
            <a:off x="1080875" y="1028375"/>
            <a:ext cx="67323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E21E26"/>
                </a:solidFill>
                <a:latin typeface="Cambria"/>
                <a:ea typeface="Cambria"/>
                <a:cs typeface="Cambria"/>
                <a:sym typeface="Cambria"/>
              </a:rPr>
              <a:t>Dati Pubblici</a:t>
            </a:r>
            <a:endParaRPr sz="3600">
              <a:solidFill>
                <a:srgbClr val="E21E2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Informazioni Pubbliche e Servizi Immobiliari</a:t>
            </a:r>
            <a:endParaRPr sz="20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20"/>
          <p:cNvSpPr txBox="1"/>
          <p:nvPr/>
        </p:nvSpPr>
        <p:spPr>
          <a:xfrm>
            <a:off x="1080875" y="2321725"/>
            <a:ext cx="35385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I dati pubblici consentono l'accesso alle fonti camerali e immobiliari.</a:t>
            </a: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Business Defence, attraverso la sua piattaforma tecnologicamente avanzata, rende immediatamente disponibili con diverse opzioni, dati ufficiali su aziende, cariche, partecipazioni e bilanci, cui si aggiungono una serie di servizi immobiliari ad ampio raggio, che ispezionano catasto e conservatorie, senza trascurare uffici tavolari e libri fondiari.</a:t>
            </a: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2" descr="greca_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1605637"/>
            <a:ext cx="9144002" cy="525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2"/>
          <p:cNvSpPr/>
          <p:nvPr/>
        </p:nvSpPr>
        <p:spPr>
          <a:xfrm>
            <a:off x="4808525" y="125"/>
            <a:ext cx="4355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125" y="415625"/>
            <a:ext cx="9163800" cy="60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68" name="Google Shape;268;p22"/>
          <p:cNvPicPr preferRelativeResize="0"/>
          <p:nvPr/>
        </p:nvPicPr>
        <p:blipFill rotWithShape="1">
          <a:blip r:embed="rId4">
            <a:alphaModFix/>
          </a:blip>
          <a:srcRect t="6117" b="6117"/>
          <a:stretch/>
        </p:blipFill>
        <p:spPr>
          <a:xfrm>
            <a:off x="242100" y="415625"/>
            <a:ext cx="8659800" cy="6018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/>
          <p:nvPr/>
        </p:nvSpPr>
        <p:spPr>
          <a:xfrm>
            <a:off x="776075" y="2024294"/>
            <a:ext cx="7669200" cy="16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Business Defence, in collaborazione con ADD Consulting, ha sviluppato un modello matematico per la valutazione di ogni singolo NPL, permettendo di ottenere valutazioni precise, indicazioni di gestioni efficaci e velocità di calcolo.</a:t>
            </a: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Ogni singola posizione è valutata in funzione delle sue caratteristiche peculiari e del contesto in cui è immersa. Trascurare queste informazioni o il loro impatto sul valore atteso, equivale a non considerare gli indizi più importanti per negoziare il rientro del debito.</a:t>
            </a:r>
            <a:endParaRPr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776075" y="875975"/>
            <a:ext cx="67284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E21E26"/>
                </a:solidFill>
                <a:latin typeface="Cambria"/>
                <a:ea typeface="Cambria"/>
                <a:cs typeface="Cambria"/>
                <a:sym typeface="Cambria"/>
              </a:rPr>
              <a:t>Il Valore dell’equilibrio</a:t>
            </a:r>
            <a:endParaRPr sz="3600">
              <a:solidFill>
                <a:srgbClr val="E21E2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Deep Data Analysis: il giusto peso alla gestione degli NPL</a:t>
            </a:r>
            <a:endParaRPr sz="2000">
              <a:solidFill>
                <a:srgbClr val="E21E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/>
          <p:nvPr/>
        </p:nvSpPr>
        <p:spPr>
          <a:xfrm>
            <a:off x="0" y="0"/>
            <a:ext cx="284479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381000" y="423332"/>
            <a:ext cx="8763000" cy="64346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3"/>
          <p:cNvSpPr txBox="1"/>
          <p:nvPr/>
        </p:nvSpPr>
        <p:spPr>
          <a:xfrm>
            <a:off x="1080875" y="1637975"/>
            <a:ext cx="4443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E21E26"/>
                </a:solidFill>
                <a:latin typeface="Cambria"/>
                <a:ea typeface="Cambria"/>
                <a:cs typeface="Cambria"/>
                <a:sym typeface="Cambria"/>
              </a:rPr>
              <a:t>Media Credit Services </a:t>
            </a:r>
            <a:endParaRPr sz="3600">
              <a:solidFill>
                <a:srgbClr val="CD092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23"/>
          <p:cNvSpPr txBox="1"/>
          <p:nvPr/>
        </p:nvSpPr>
        <p:spPr>
          <a:xfrm>
            <a:off x="1080875" y="2717622"/>
            <a:ext cx="7015500" cy="1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>
                <a:solidFill>
                  <a:srgbClr val="595959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Il mancato o il ritardato incasso dei crediti costituisce una immobilizzazione di capitali dannosa per un’azienda: sottrae risorse indispensabili e impegna forza lavoro che potrebbe essere destinata più proficuamente ad altri compiti.</a:t>
            </a:r>
            <a:endParaRPr sz="1500">
              <a:solidFill>
                <a:srgbClr val="595959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it-IT" sz="1500">
                <a:solidFill>
                  <a:srgbClr val="595959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Affidare la gestione dei crediti a Media Credit Services è la soluzione ideale perché è efficace e tempestiva, recupera consistenti quote dei crediti e contiene i costi delle azioni di recupero in tutto il territorio nazionale.</a:t>
            </a:r>
            <a:endParaRPr sz="1500">
              <a:solidFill>
                <a:srgbClr val="595959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9" name="Google Shape;279;p23" descr="greca_03.jpg"/>
          <p:cNvPicPr preferRelativeResize="0"/>
          <p:nvPr/>
        </p:nvPicPr>
        <p:blipFill rotWithShape="1">
          <a:blip r:embed="rId3">
            <a:alphaModFix/>
          </a:blip>
          <a:srcRect l="52367" b="86735"/>
          <a:stretch/>
        </p:blipFill>
        <p:spPr>
          <a:xfrm>
            <a:off x="4788475" y="0"/>
            <a:ext cx="4355525" cy="4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 descr="greca_0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1850" y="2367548"/>
            <a:ext cx="2939651" cy="18372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3"/>
          <p:cNvSpPr txBox="1"/>
          <p:nvPr/>
        </p:nvSpPr>
        <p:spPr>
          <a:xfrm>
            <a:off x="1001952" y="4317400"/>
            <a:ext cx="4920900" cy="19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E21E26"/>
              </a:buClr>
              <a:buSzPts val="2300"/>
              <a:buFont typeface="Cambria"/>
              <a:buChar char="●"/>
            </a:pPr>
            <a:r>
              <a:rPr lang="it-IT" sz="2300">
                <a:solidFill>
                  <a:srgbClr val="595959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Gestione Insoluti</a:t>
            </a:r>
            <a:endParaRPr sz="2300">
              <a:solidFill>
                <a:srgbClr val="595959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E21E26"/>
              </a:buClr>
              <a:buSzPts val="2300"/>
              <a:buFont typeface="Cambria"/>
              <a:buChar char="●"/>
            </a:pPr>
            <a:r>
              <a:rPr lang="it-IT" sz="2300">
                <a:solidFill>
                  <a:srgbClr val="595959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Recupero Crediti Stragiudiziale</a:t>
            </a:r>
            <a:endParaRPr sz="2300">
              <a:solidFill>
                <a:srgbClr val="595959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E21E26"/>
              </a:buClr>
              <a:buSzPts val="2300"/>
              <a:buFont typeface="Cambria"/>
              <a:buChar char="●"/>
            </a:pPr>
            <a:r>
              <a:rPr lang="it-IT" sz="2300">
                <a:solidFill>
                  <a:srgbClr val="595959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Recupero Crediti Legale</a:t>
            </a:r>
            <a:endParaRPr sz="2300"/>
          </a:p>
        </p:txBody>
      </p:sp>
      <p:pic>
        <p:nvPicPr>
          <p:cNvPr id="282" name="Google Shape;28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1850" y="1066325"/>
            <a:ext cx="1730700" cy="4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4" descr="greca_04.jpg"/>
          <p:cNvPicPr preferRelativeResize="0"/>
          <p:nvPr/>
        </p:nvPicPr>
        <p:blipFill rotWithShape="1">
          <a:blip r:embed="rId3">
            <a:alphaModFix/>
          </a:blip>
          <a:srcRect l="75447"/>
          <a:stretch/>
        </p:blipFill>
        <p:spPr>
          <a:xfrm rot="10800000">
            <a:off x="7317567" y="3636820"/>
            <a:ext cx="1826424" cy="321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4" descr="greca_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36821"/>
            <a:ext cx="7438800" cy="32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4"/>
          <p:cNvSpPr/>
          <p:nvPr/>
        </p:nvSpPr>
        <p:spPr>
          <a:xfrm>
            <a:off x="0" y="2796900"/>
            <a:ext cx="9144000" cy="336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4"/>
          <p:cNvSpPr txBox="1"/>
          <p:nvPr/>
        </p:nvSpPr>
        <p:spPr>
          <a:xfrm>
            <a:off x="2498250" y="2686982"/>
            <a:ext cx="4147500" cy="225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latin typeface="Cambria"/>
                <a:ea typeface="Cambria"/>
                <a:cs typeface="Cambria"/>
                <a:sym typeface="Cambria"/>
              </a:rPr>
              <a:t>BD Business Defence S.r.l.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latin typeface="Cambria"/>
                <a:ea typeface="Cambria"/>
                <a:cs typeface="Cambria"/>
                <a:sym typeface="Cambria"/>
              </a:rPr>
              <a:t>Via Ludovico di Breme</a:t>
            </a:r>
            <a:r>
              <a:rPr lang="it-IT" sz="12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, 44</a:t>
            </a:r>
            <a:endParaRPr sz="1200" b="0" i="0" u="none" strike="noStrike" cap="none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2015</a:t>
            </a:r>
            <a:r>
              <a:rPr lang="it-IT" sz="1200" dirty="0"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it-IT" sz="12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 Milano (Mi)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 Centralino unico:  +39 (02) 39297640</a:t>
            </a:r>
            <a:endParaRPr sz="1200" b="0" i="0" u="none" strike="noStrike" cap="none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Fax:  +39 (02) 40043831</a:t>
            </a:r>
            <a:endParaRPr sz="1200" b="0" i="0" u="none" strike="noStrike" cap="none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E-mail:  </a:t>
            </a:r>
            <a:r>
              <a:rPr lang="it-IT" sz="1200" b="0" i="0" u="sng" strike="noStrike" cap="none" dirty="0">
                <a:latin typeface="Cambria"/>
                <a:ea typeface="Cambria"/>
                <a:cs typeface="Cambria"/>
                <a:sym typeface="Cambria"/>
              </a:rPr>
              <a:t>welcome@businessdefence.it</a:t>
            </a:r>
            <a:endParaRPr sz="1200" u="sng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solidFill>
                  <a:srgbClr val="E21E26"/>
                </a:solidFill>
                <a:latin typeface="Cambria"/>
                <a:ea typeface="Cambria"/>
                <a:cs typeface="Cambria"/>
                <a:sym typeface="Cambria"/>
              </a:rPr>
              <a:t>www.businessdefence.it</a:t>
            </a:r>
            <a:endParaRPr sz="1200" b="0" i="0" u="none" strike="noStrike" cap="none" dirty="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0" y="6709352"/>
            <a:ext cx="9144000" cy="156000"/>
          </a:xfrm>
          <a:prstGeom prst="rect">
            <a:avLst/>
          </a:prstGeom>
          <a:solidFill>
            <a:srgbClr val="E21E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370799">
            <a:off x="-745446" y="357383"/>
            <a:ext cx="4006793" cy="1191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4"/>
          <p:cNvSpPr txBox="1"/>
          <p:nvPr/>
        </p:nvSpPr>
        <p:spPr>
          <a:xfrm>
            <a:off x="1187624" y="5085184"/>
            <a:ext cx="6624736" cy="91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Licenza ex Art. 134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Tulps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N. 14688/12B15E del </a:t>
            </a:r>
            <a:r>
              <a:rPr lang="it-IT" sz="11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15/09/2016 rilasciata dalla Prefettura di Milano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Licenza ex Art. 134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Tulps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N. 14637/12B15E del </a:t>
            </a:r>
            <a:r>
              <a:rPr lang="it-IT" sz="11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05/04/2016 rilasciata dalla Prefettura di Milano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1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Licenza 115 rilasciata dalla Questura di Milano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674</Words>
  <Application>Microsoft Office PowerPoint</Application>
  <PresentationFormat>Presentazione su schermo (4:3)</PresentationFormat>
  <Paragraphs>69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</dc:creator>
  <cp:lastModifiedBy>Ambra Mola</cp:lastModifiedBy>
  <cp:revision>3</cp:revision>
  <dcterms:modified xsi:type="dcterms:W3CDTF">2019-04-08T08:27:08Z</dcterms:modified>
</cp:coreProperties>
</file>